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56" r:id="rId2"/>
    <p:sldId id="257" r:id="rId3"/>
    <p:sldId id="289" r:id="rId4"/>
    <p:sldId id="259" r:id="rId5"/>
    <p:sldId id="260" r:id="rId6"/>
    <p:sldId id="261" r:id="rId7"/>
    <p:sldId id="262" r:id="rId8"/>
    <p:sldId id="263" r:id="rId9"/>
    <p:sldId id="264" r:id="rId10"/>
    <p:sldId id="265" r:id="rId11"/>
    <p:sldId id="284" r:id="rId12"/>
    <p:sldId id="285" r:id="rId13"/>
    <p:sldId id="286" r:id="rId14"/>
    <p:sldId id="266" r:id="rId15"/>
    <p:sldId id="267" r:id="rId16"/>
    <p:sldId id="268" r:id="rId17"/>
    <p:sldId id="275" r:id="rId18"/>
    <p:sldId id="274" r:id="rId19"/>
    <p:sldId id="276" r:id="rId20"/>
    <p:sldId id="277" r:id="rId21"/>
    <p:sldId id="278" r:id="rId22"/>
    <p:sldId id="280" r:id="rId23"/>
    <p:sldId id="281" r:id="rId24"/>
    <p:sldId id="282" r:id="rId25"/>
    <p:sldId id="283" r:id="rId26"/>
    <p:sldId id="287" r:id="rId27"/>
    <p:sldId id="288" r:id="rId28"/>
    <p:sldId id="273" r:id="rId29"/>
    <p:sldId id="269" r:id="rId30"/>
    <p:sldId id="272" r:id="rId3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A0000"/>
  </p:clrMru>
</p:presentationPr>
</file>

<file path=ppt/tableStyles.xml><?xml version="1.0" encoding="utf-8"?>
<a:tblStyleLst xmlns:a="http://schemas.openxmlformats.org/drawingml/2006/main" def="{5C22544A-7EE6-4342-B048-85BDC9FD1C3A}">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19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1C9884-DC2B-4647-8845-22150EB8CEA2}" type="datetimeFigureOut">
              <a:rPr lang="fr-FR" smtClean="0"/>
              <a:pPr/>
              <a:t>20/11/2009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191128-8F38-40AF-8729-A1EED838940F}"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2191128-8F38-40AF-8729-A1EED838940F}" type="slidenum">
              <a:rPr lang="fr-FR" smtClean="0"/>
              <a:pP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2191128-8F38-40AF-8729-A1EED838940F}" type="slidenum">
              <a:rPr lang="fr-FR" smtClean="0"/>
              <a:pPr/>
              <a:t>14</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2191128-8F38-40AF-8729-A1EED838940F}" type="slidenum">
              <a:rPr lang="fr-FR" smtClean="0"/>
              <a:pPr/>
              <a:t>15</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2191128-8F38-40AF-8729-A1EED838940F}" type="slidenum">
              <a:rPr lang="fr-FR" smtClean="0"/>
              <a:pPr/>
              <a:t>16</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2191128-8F38-40AF-8729-A1EED838940F}" type="slidenum">
              <a:rPr lang="fr-FR" smtClean="0"/>
              <a:pPr/>
              <a:t>17</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2191128-8F38-40AF-8729-A1EED838940F}" type="slidenum">
              <a:rPr lang="fr-FR" smtClean="0"/>
              <a:pPr/>
              <a:t>18</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2191128-8F38-40AF-8729-A1EED838940F}" type="slidenum">
              <a:rPr lang="fr-FR" smtClean="0"/>
              <a:pPr/>
              <a:t>19</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2191128-8F38-40AF-8729-A1EED838940F}" type="slidenum">
              <a:rPr lang="fr-FR" smtClean="0"/>
              <a:pPr/>
              <a:t>20</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2191128-8F38-40AF-8729-A1EED838940F}" type="slidenum">
              <a:rPr lang="fr-FR" smtClean="0"/>
              <a:pPr/>
              <a:t>21</a:t>
            </a:fld>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2191128-8F38-40AF-8729-A1EED838940F}" type="slidenum">
              <a:rPr lang="fr-FR" smtClean="0"/>
              <a:pPr/>
              <a:t>22</a:t>
            </a:fld>
            <a:endParaRPr 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2191128-8F38-40AF-8729-A1EED838940F}" type="slidenum">
              <a:rPr lang="fr-FR" smtClean="0"/>
              <a:pPr/>
              <a:t>23</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2191128-8F38-40AF-8729-A1EED838940F}" type="slidenum">
              <a:rPr lang="fr-FR" smtClean="0"/>
              <a:pPr/>
              <a:t>2</a:t>
            </a:fld>
            <a:endParaRPr lang="fr-F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2191128-8F38-40AF-8729-A1EED838940F}" type="slidenum">
              <a:rPr lang="fr-FR" smtClean="0"/>
              <a:pPr/>
              <a:t>24</a:t>
            </a:fld>
            <a:endParaRPr lang="fr-F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2191128-8F38-40AF-8729-A1EED838940F}" type="slidenum">
              <a:rPr lang="fr-FR" smtClean="0"/>
              <a:pPr/>
              <a:t>25</a:t>
            </a:fld>
            <a:endParaRPr lang="fr-F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2191128-8F38-40AF-8729-A1EED838940F}" type="slidenum">
              <a:rPr lang="fr-FR" smtClean="0"/>
              <a:pPr/>
              <a:t>28</a:t>
            </a:fld>
            <a:endParaRPr lang="fr-F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2191128-8F38-40AF-8729-A1EED838940F}" type="slidenum">
              <a:rPr lang="fr-FR" smtClean="0"/>
              <a:pPr/>
              <a:t>29</a:t>
            </a:fld>
            <a:endParaRPr lang="fr-F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2191128-8F38-40AF-8729-A1EED838940F}" type="slidenum">
              <a:rPr lang="fr-FR" smtClean="0"/>
              <a:pPr/>
              <a:t>30</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2191128-8F38-40AF-8729-A1EED838940F}"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2191128-8F38-40AF-8729-A1EED838940F}"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2191128-8F38-40AF-8729-A1EED838940F}"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2191128-8F38-40AF-8729-A1EED838940F}"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2191128-8F38-40AF-8729-A1EED838940F}"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2191128-8F38-40AF-8729-A1EED838940F}"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2191128-8F38-40AF-8729-A1EED838940F}"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fld id="{D8505195-BAA8-487D-B590-F5C3F10D13C6}" type="datetime1">
              <a:rPr lang="fr-FR" smtClean="0"/>
              <a:pPr/>
              <a:t>20/11/2009</a:t>
            </a:fld>
            <a:endParaRPr lang="fr-FR"/>
          </a:p>
        </p:txBody>
      </p:sp>
      <p:sp>
        <p:nvSpPr>
          <p:cNvPr id="20" name="Espace réservé du pied de page 19"/>
          <p:cNvSpPr>
            <a:spLocks noGrp="1"/>
          </p:cNvSpPr>
          <p:nvPr>
            <p:ph type="ftr" sz="quarter" idx="11"/>
          </p:nvPr>
        </p:nvSpPr>
        <p:spPr/>
        <p:txBody>
          <a:bodyPr/>
          <a:lstStyle>
            <a:extLst/>
          </a:lstStyle>
          <a:p>
            <a:endParaRPr lang="fr-FR"/>
          </a:p>
        </p:txBody>
      </p:sp>
      <p:sp>
        <p:nvSpPr>
          <p:cNvPr id="10" name="Espace réservé du numéro de diapositive 9"/>
          <p:cNvSpPr>
            <a:spLocks noGrp="1"/>
          </p:cNvSpPr>
          <p:nvPr>
            <p:ph type="sldNum" sz="quarter" idx="12"/>
          </p:nvPr>
        </p:nvSpPr>
        <p:spPr/>
        <p:txBody>
          <a:bodyPr/>
          <a:lstStyle>
            <a:extLst/>
          </a:lstStyle>
          <a:p>
            <a:fld id="{604B16DD-1C8F-4C02-9E4A-AC03EC824C1E}" type="slidenum">
              <a:rPr lang="fr-FR" smtClean="0"/>
              <a:pPr/>
              <a:t>‹N°›</a:t>
            </a:fld>
            <a:endParaRPr lang="fr-FR"/>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advTm="7000">
    <p:pull dir="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48625FF9-DD23-4C19-9E8A-EB777977237C}" type="datetime1">
              <a:rPr lang="fr-FR" smtClean="0"/>
              <a:pPr/>
              <a:t>20/11/2009</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604B16DD-1C8F-4C02-9E4A-AC03EC824C1E}" type="slidenum">
              <a:rPr lang="fr-FR" smtClean="0"/>
              <a:pPr/>
              <a:t>‹N°›</a:t>
            </a:fld>
            <a:endParaRPr lang="fr-FR"/>
          </a:p>
        </p:txBody>
      </p:sp>
    </p:spTree>
  </p:cSld>
  <p:clrMapOvr>
    <a:masterClrMapping/>
  </p:clrMapOvr>
  <p:transition advTm="7000">
    <p:pull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D3C65CDA-AC01-4AA4-A37D-FD820383E95C}" type="datetime1">
              <a:rPr lang="fr-FR" smtClean="0"/>
              <a:pPr/>
              <a:t>20/11/2009</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604B16DD-1C8F-4C02-9E4A-AC03EC824C1E}" type="slidenum">
              <a:rPr lang="fr-FR" smtClean="0"/>
              <a:pPr/>
              <a:t>‹N°›</a:t>
            </a:fld>
            <a:endParaRPr lang="fr-FR"/>
          </a:p>
        </p:txBody>
      </p:sp>
    </p:spTree>
  </p:cSld>
  <p:clrMapOvr>
    <a:masterClrMapping/>
  </p:clrMapOvr>
  <p:transition advTm="7000">
    <p:pull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D5900961-D79D-4066-9A3B-B7A3A54DACF5}" type="datetime1">
              <a:rPr lang="fr-FR" smtClean="0"/>
              <a:pPr/>
              <a:t>20/11/2009</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604B16DD-1C8F-4C02-9E4A-AC03EC824C1E}" type="slidenum">
              <a:rPr lang="fr-FR" smtClean="0"/>
              <a:pPr/>
              <a:t>‹N°›</a:t>
            </a:fld>
            <a:endParaRPr lang="fr-FR"/>
          </a:p>
        </p:txBody>
      </p:sp>
    </p:spTree>
  </p:cSld>
  <p:clrMapOvr>
    <a:masterClrMapping/>
  </p:clrMapOvr>
  <p:transition advTm="7000">
    <p:pull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569F632C-A3BD-4362-A643-DAB12E6B9468}" type="datetime1">
              <a:rPr lang="fr-FR" smtClean="0"/>
              <a:pPr/>
              <a:t>20/11/2009</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604B16DD-1C8F-4C02-9E4A-AC03EC824C1E}" type="slidenum">
              <a:rPr lang="fr-FR" smtClean="0"/>
              <a:pPr/>
              <a:t>‹N°›</a:t>
            </a:fld>
            <a:endParaRPr lang="fr-F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advTm="7000">
    <p:pull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49303B74-1004-4F16-8528-D5E3D09BC31F}" type="datetime1">
              <a:rPr lang="fr-FR" smtClean="0"/>
              <a:pPr/>
              <a:t>20/11/2009</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604B16DD-1C8F-4C02-9E4A-AC03EC824C1E}" type="slidenum">
              <a:rPr lang="fr-FR" smtClean="0"/>
              <a:pPr/>
              <a:t>‹N°›</a:t>
            </a:fld>
            <a:endParaRPr lang="fr-FR"/>
          </a:p>
        </p:txBody>
      </p:sp>
    </p:spTree>
  </p:cSld>
  <p:clrMapOvr>
    <a:masterClrMapping/>
  </p:clrMapOvr>
  <p:transition advTm="7000">
    <p:pull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CBD32677-7F45-47BB-9693-FA643E67CA7A}" type="datetime1">
              <a:rPr lang="fr-FR" smtClean="0"/>
              <a:pPr/>
              <a:t>20/11/2009</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604B16DD-1C8F-4C02-9E4A-AC03EC824C1E}" type="slidenum">
              <a:rPr lang="fr-FR" smtClean="0"/>
              <a:pPr/>
              <a:t>‹N°›</a:t>
            </a:fld>
            <a:endParaRPr lang="fr-FR"/>
          </a:p>
        </p:txBody>
      </p:sp>
    </p:spTree>
  </p:cSld>
  <p:clrMapOvr>
    <a:masterClrMapping/>
  </p:clrMapOvr>
  <p:transition advTm="7000">
    <p:pull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E19E6BBA-C898-4533-A8FD-46C595B5650B}" type="datetime1">
              <a:rPr lang="fr-FR" smtClean="0"/>
              <a:pPr/>
              <a:t>20/11/2009</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604B16DD-1C8F-4C02-9E4A-AC03EC824C1E}" type="slidenum">
              <a:rPr lang="fr-FR" smtClean="0"/>
              <a:pPr/>
              <a:t>‹N°›</a:t>
            </a:fld>
            <a:endParaRPr lang="fr-FR"/>
          </a:p>
        </p:txBody>
      </p:sp>
    </p:spTree>
  </p:cSld>
  <p:clrMapOvr>
    <a:masterClrMapping/>
  </p:clrMapOvr>
  <p:transition advTm="7000">
    <p:pull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45BAA89D-6EC2-4512-9042-54447F62FAD7}" type="datetime1">
              <a:rPr lang="fr-FR" smtClean="0"/>
              <a:pPr/>
              <a:t>20/11/2009</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604B16DD-1C8F-4C02-9E4A-AC03EC824C1E}" type="slidenum">
              <a:rPr lang="fr-FR" smtClean="0"/>
              <a:pPr/>
              <a:t>‹N°›</a:t>
            </a:fld>
            <a:endParaRPr lang="fr-F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advTm="7000">
    <p:pull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E43CCD42-5575-47DF-83BD-7B47822E7F40}" type="datetime1">
              <a:rPr lang="fr-FR" smtClean="0"/>
              <a:pPr/>
              <a:t>20/11/2009</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604B16DD-1C8F-4C02-9E4A-AC03EC824C1E}" type="slidenum">
              <a:rPr lang="fr-FR" smtClean="0"/>
              <a:pPr/>
              <a:t>‹N°›</a:t>
            </a:fld>
            <a:endParaRPr lang="fr-FR"/>
          </a:p>
        </p:txBody>
      </p:sp>
    </p:spTree>
  </p:cSld>
  <p:clrMapOvr>
    <a:masterClrMapping/>
  </p:clrMapOvr>
  <p:transition advTm="7000">
    <p:pull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fld id="{B017EEFD-8D41-4811-867A-1BC4D640E1B1}" type="datetime1">
              <a:rPr lang="fr-FR" smtClean="0"/>
              <a:pPr/>
              <a:t>20/11/2009</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604B16DD-1C8F-4C02-9E4A-AC03EC824C1E}" type="slidenum">
              <a:rPr lang="fr-FR" smtClean="0"/>
              <a:pPr/>
              <a:t>‹N°›</a:t>
            </a:fld>
            <a:endParaRPr lang="fr-F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transition advTm="7000">
    <p:pull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BD810615-A086-42DC-9E21-26C4EA1C72F4}" type="datetime1">
              <a:rPr lang="fr-FR" smtClean="0"/>
              <a:pPr/>
              <a:t>20/11/2009</a:t>
            </a:fld>
            <a:endParaRPr lang="fr-FR"/>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FR"/>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04B16DD-1C8F-4C02-9E4A-AC03EC824C1E}" type="slidenum">
              <a:rPr lang="fr-FR" smtClean="0"/>
              <a:pPr/>
              <a:t>‹N°›</a:t>
            </a:fld>
            <a:endParaRPr lang="fr-F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advTm="7000">
    <p:pull dir="rd"/>
  </p:transition>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europa.eu/legislation_summaries/research_innovation/general_framework/i23026_fr.ht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europa.eu/legislation_summaries/research_innovation/general_framework/i23028_fr.htm" TargetMode="External"/><Relationship Id="rId2" Type="http://schemas.openxmlformats.org/officeDocument/2006/relationships/hyperlink" Target="http://europa.eu/legislation_summaries/research_innovation/general_framework/i23027_fr.ht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europa.eu/legislation_summaries/research_innovation/general_framework/i23031_fr.htm" TargetMode="External"/><Relationship Id="rId2" Type="http://schemas.openxmlformats.org/officeDocument/2006/relationships/hyperlink" Target="http://europa.eu/legislation_summaries/research_innovation/general_framework/i23029_fr.htm" TargetMode="External"/><Relationship Id="rId1" Type="http://schemas.openxmlformats.org/officeDocument/2006/relationships/slideLayout" Target="../slideLayouts/slideLayout2.xml"/><Relationship Id="rId4" Type="http://schemas.openxmlformats.org/officeDocument/2006/relationships/hyperlink" Target="http://europa.eu/legislation_summaries/energy/nuclear_energy/i23032_fr.htm"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1000100" y="2071686"/>
            <a:ext cx="8143900" cy="2214570"/>
          </a:xfrm>
          <a:prstGeom prst="rect">
            <a:avLst/>
          </a:prstGeom>
        </p:spPr>
        <p:style>
          <a:lnRef idx="1">
            <a:schemeClr val="accent1"/>
          </a:lnRef>
          <a:fillRef idx="2">
            <a:schemeClr val="accent1"/>
          </a:fillRef>
          <a:effectRef idx="1">
            <a:schemeClr val="accent1"/>
          </a:effectRef>
          <a:fontRef idx="minor">
            <a:schemeClr val="dk1"/>
          </a:fontRef>
        </p:style>
        <p:txBody>
          <a:bodyPr anchor="b">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0" i="0" u="none"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La Stratégie de l’Université de Sousse en matière</a:t>
            </a:r>
            <a:r>
              <a:rPr kumimoji="0" lang="fr-FR" sz="3600" b="0" i="0" u="none" strike="noStrike" kern="1200" cap="none" spc="0" normalizeH="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 des relations internationales et de coopération interuniversitaire</a:t>
            </a:r>
            <a:endParaRPr kumimoji="0" lang="fr-FR" sz="4300" b="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
        <p:nvSpPr>
          <p:cNvPr id="3" name="Espace réservé du numéro de diapositive 2"/>
          <p:cNvSpPr>
            <a:spLocks noGrp="1"/>
          </p:cNvSpPr>
          <p:nvPr>
            <p:ph type="sldNum" sz="quarter" idx="12"/>
          </p:nvPr>
        </p:nvSpPr>
        <p:spPr/>
        <p:txBody>
          <a:bodyPr/>
          <a:lstStyle/>
          <a:p>
            <a:fld id="{604B16DD-1C8F-4C02-9E4A-AC03EC824C1E}" type="slidenum">
              <a:rPr lang="fr-FR" smtClean="0"/>
              <a:pPr/>
              <a:t>1</a:t>
            </a:fld>
            <a:endParaRPr lang="fr-FR"/>
          </a:p>
        </p:txBody>
      </p:sp>
    </p:spTree>
  </p:cSld>
  <p:clrMapOvr>
    <a:masterClrMapping/>
  </p:clrMapOvr>
  <p:transition advTm="7000">
    <p:pull dir="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1000100" y="0"/>
            <a:ext cx="8143900" cy="857232"/>
          </a:xfrm>
          <a:prstGeom prst="rect">
            <a:avLst/>
          </a:prstGeom>
        </p:spPr>
        <p:style>
          <a:lnRef idx="1">
            <a:schemeClr val="accent1"/>
          </a:lnRef>
          <a:fillRef idx="2">
            <a:schemeClr val="accent1"/>
          </a:fillRef>
          <a:effectRef idx="1">
            <a:schemeClr val="accent1"/>
          </a:effectRef>
          <a:fontRef idx="minor">
            <a:schemeClr val="dk1"/>
          </a:fontRef>
        </p:style>
        <p:txBody>
          <a:bodyPr anchor="ctr">
            <a:normAutofit fontScale="97500"/>
          </a:bodyPr>
          <a:lstStyle/>
          <a:p>
            <a:pPr algn="ctr">
              <a:spcBef>
                <a:spcPct val="0"/>
              </a:spcBef>
            </a:pPr>
            <a:r>
              <a:rPr lang="fr-FR" sz="2700" b="1" dirty="0" smtClean="0">
                <a:solidFill>
                  <a:srgbClr val="1F497D"/>
                </a:solidFill>
                <a:latin typeface="Times New Roman" pitchFamily="18" charset="0"/>
                <a:ea typeface="Calibri" pitchFamily="34" charset="0"/>
                <a:cs typeface="Times New Roman" pitchFamily="18" charset="0"/>
              </a:rPr>
              <a:t>III. Les </a:t>
            </a:r>
            <a:r>
              <a:rPr lang="fr-FR" sz="2700" b="1" dirty="0">
                <a:solidFill>
                  <a:srgbClr val="1F497D"/>
                </a:solidFill>
                <a:latin typeface="Times New Roman" pitchFamily="18" charset="0"/>
                <a:ea typeface="Calibri" pitchFamily="34" charset="0"/>
                <a:cs typeface="Times New Roman" pitchFamily="18" charset="0"/>
              </a:rPr>
              <a:t>programmes de la Commission Européenne</a:t>
            </a:r>
          </a:p>
        </p:txBody>
      </p:sp>
      <p:sp>
        <p:nvSpPr>
          <p:cNvPr id="33793" name="Rectangle 1"/>
          <p:cNvSpPr>
            <a:spLocks noChangeArrowheads="1"/>
          </p:cNvSpPr>
          <p:nvPr/>
        </p:nvSpPr>
        <p:spPr bwMode="auto">
          <a:xfrm>
            <a:off x="1000100" y="1428736"/>
            <a:ext cx="81439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28600" marR="0" lvl="0" indent="-228600" algn="l" defTabSz="914400" rtl="0" eaLnBrk="1" fontAlgn="base" latinLnBrk="0" hangingPunct="1">
              <a:lnSpc>
                <a:spcPct val="100000"/>
              </a:lnSpc>
              <a:spcBef>
                <a:spcPct val="0"/>
              </a:spcBef>
              <a:spcAft>
                <a:spcPct val="0"/>
              </a:spcAft>
              <a:buClrTx/>
              <a:buSzTx/>
              <a:buFont typeface="+mj-lt"/>
              <a:buAutoNum type="arabicPeriod"/>
              <a:tabLst/>
            </a:pPr>
            <a:r>
              <a:rPr lang="fr-FR" sz="2400" b="1" dirty="0" smtClean="0">
                <a:solidFill>
                  <a:srgbClr val="00B0F0"/>
                </a:solidFill>
                <a:latin typeface="Arial" pitchFamily="34" charset="0"/>
                <a:ea typeface="Calibri" pitchFamily="34" charset="0"/>
                <a:cs typeface="Arial" pitchFamily="34" charset="0"/>
              </a:rPr>
              <a:t>   Le </a:t>
            </a:r>
            <a:r>
              <a:rPr lang="fr-FR" sz="2400" b="1" dirty="0">
                <a:solidFill>
                  <a:srgbClr val="00B0F0"/>
                </a:solidFill>
                <a:latin typeface="Arial" pitchFamily="34" charset="0"/>
                <a:ea typeface="Calibri" pitchFamily="34" charset="0"/>
                <a:cs typeface="Arial" pitchFamily="34" charset="0"/>
              </a:rPr>
              <a:t>Septième Programme Cadre de la Recherche </a:t>
            </a:r>
            <a:r>
              <a:rPr lang="fr-FR" sz="2400" b="1" dirty="0" smtClean="0">
                <a:solidFill>
                  <a:srgbClr val="00B0F0"/>
                </a:solidFill>
                <a:latin typeface="Arial" pitchFamily="34" charset="0"/>
                <a:ea typeface="Calibri" pitchFamily="34" charset="0"/>
                <a:cs typeface="Arial" pitchFamily="34" charset="0"/>
              </a:rPr>
              <a:t>Scientifique:</a:t>
            </a:r>
            <a:endParaRPr lang="fr-FR" sz="2400" b="1" dirty="0">
              <a:solidFill>
                <a:srgbClr val="00B0F0"/>
              </a:solidFill>
              <a:latin typeface="Arial" pitchFamily="34" charset="0"/>
              <a:ea typeface="Calibri" pitchFamily="34" charset="0"/>
              <a:cs typeface="Arial" pitchFamily="34" charset="0"/>
            </a:endParaRPr>
          </a:p>
        </p:txBody>
      </p:sp>
      <p:sp>
        <p:nvSpPr>
          <p:cNvPr id="5" name="ZoneTexte 4"/>
          <p:cNvSpPr txBox="1"/>
          <p:nvPr/>
        </p:nvSpPr>
        <p:spPr>
          <a:xfrm>
            <a:off x="1357290" y="6604084"/>
            <a:ext cx="4143404" cy="253916"/>
          </a:xfrm>
          <a:prstGeom prst="rect">
            <a:avLst/>
          </a:prstGeom>
          <a:noFill/>
        </p:spPr>
        <p:txBody>
          <a:bodyPr wrap="square" rtlCol="0">
            <a:spAutoFit/>
          </a:bodyPr>
          <a:lstStyle/>
          <a:p>
            <a:pPr marL="1143000" indent="-1143000" algn="just">
              <a:spcBef>
                <a:spcPct val="0"/>
              </a:spcBef>
            </a:pPr>
            <a:r>
              <a:rPr lang="fr-FR" sz="1050" b="1" dirty="0" smtClean="0">
                <a:solidFill>
                  <a:srgbClr val="1F497D"/>
                </a:solidFill>
                <a:latin typeface="Times New Roman" pitchFamily="18" charset="0"/>
                <a:ea typeface="Calibri" pitchFamily="34" charset="0"/>
                <a:cs typeface="Times New Roman" pitchFamily="18" charset="0"/>
              </a:rPr>
              <a:t>Les programmes de la commission Européenne</a:t>
            </a:r>
            <a:endParaRPr lang="fr-FR" sz="1050" b="1" dirty="0" smtClean="0">
              <a:latin typeface="Arial" pitchFamily="34" charset="0"/>
              <a:cs typeface="Arial" pitchFamily="34" charset="0"/>
            </a:endParaRPr>
          </a:p>
        </p:txBody>
      </p:sp>
      <p:sp>
        <p:nvSpPr>
          <p:cNvPr id="6" name="Espace réservé du numéro de diapositive 5"/>
          <p:cNvSpPr>
            <a:spLocks noGrp="1"/>
          </p:cNvSpPr>
          <p:nvPr>
            <p:ph type="sldNum" sz="quarter" idx="12"/>
          </p:nvPr>
        </p:nvSpPr>
        <p:spPr/>
        <p:txBody>
          <a:bodyPr/>
          <a:lstStyle/>
          <a:p>
            <a:fld id="{604B16DD-1C8F-4C02-9E4A-AC03EC824C1E}" type="slidenum">
              <a:rPr lang="fr-FR" smtClean="0"/>
              <a:pPr/>
              <a:t>10</a:t>
            </a:fld>
            <a:endParaRPr lang="fr-FR"/>
          </a:p>
        </p:txBody>
      </p:sp>
      <p:sp>
        <p:nvSpPr>
          <p:cNvPr id="7" name="ZoneTexte 6"/>
          <p:cNvSpPr txBox="1"/>
          <p:nvPr/>
        </p:nvSpPr>
        <p:spPr>
          <a:xfrm>
            <a:off x="1000100" y="2335968"/>
            <a:ext cx="8143900" cy="3754874"/>
          </a:xfrm>
          <a:prstGeom prst="rect">
            <a:avLst/>
          </a:prstGeom>
          <a:noFill/>
        </p:spPr>
        <p:txBody>
          <a:bodyPr wrap="square" rtlCol="1">
            <a:spAutoFit/>
          </a:bodyPr>
          <a:lstStyle/>
          <a:p>
            <a:r>
              <a:rPr lang="fr-FR" sz="2200" dirty="0" smtClean="0">
                <a:latin typeface="Times New Roman" pitchFamily="18" charset="0"/>
                <a:cs typeface="Times New Roman" pitchFamily="18" charset="0"/>
              </a:rPr>
              <a:t>Le «triangle de la connaissance» - recherche, éducation et innovation – est un facteur essentiel dans les efforts de l’Europe visant à atteindre les objectifs ambitieux de Lisbonne.</a:t>
            </a:r>
            <a:endParaRPr lang="en-US" sz="2200" dirty="0" smtClean="0">
              <a:latin typeface="Times New Roman" pitchFamily="18" charset="0"/>
              <a:cs typeface="Times New Roman" pitchFamily="18" charset="0"/>
            </a:endParaRPr>
          </a:p>
          <a:p>
            <a:r>
              <a:rPr lang="fr-FR" sz="2200" dirty="0" smtClean="0">
                <a:latin typeface="Times New Roman" pitchFamily="18" charset="0"/>
                <a:cs typeface="Times New Roman" pitchFamily="18" charset="0"/>
              </a:rPr>
              <a:t> </a:t>
            </a:r>
            <a:endParaRPr lang="en-US" sz="2200" dirty="0" smtClean="0">
              <a:latin typeface="Times New Roman" pitchFamily="18" charset="0"/>
              <a:cs typeface="Times New Roman" pitchFamily="18" charset="0"/>
            </a:endParaRPr>
          </a:p>
          <a:p>
            <a:r>
              <a:rPr lang="fr-FR" sz="2200" dirty="0" smtClean="0">
                <a:latin typeface="Times New Roman" pitchFamily="18" charset="0"/>
                <a:cs typeface="Times New Roman" pitchFamily="18" charset="0"/>
              </a:rPr>
              <a:t>Le Programme cadre de recherche et de développement technologique (PCRD) est le principal instrument communautaire pour financer la recherche européenne..il a été adopté le 18 décembre 2006.</a:t>
            </a:r>
          </a:p>
          <a:p>
            <a:endParaRPr lang="fr-FR" sz="2200" dirty="0" smtClean="0">
              <a:latin typeface="Times New Roman" pitchFamily="18" charset="0"/>
              <a:cs typeface="Times New Roman" pitchFamily="18" charset="0"/>
            </a:endParaRPr>
          </a:p>
          <a:p>
            <a:pPr lvl="0"/>
            <a:r>
              <a:rPr lang="fr-FR" sz="2200" dirty="0" smtClean="0">
                <a:latin typeface="Times New Roman" pitchFamily="18" charset="0"/>
                <a:cs typeface="Times New Roman" pitchFamily="18" charset="0"/>
              </a:rPr>
              <a:t>Quatre programmes spécifiques principaux </a:t>
            </a:r>
            <a:endParaRPr lang="en-US" sz="2200" dirty="0" smtClean="0">
              <a:latin typeface="Times New Roman" pitchFamily="18" charset="0"/>
              <a:cs typeface="Times New Roman" pitchFamily="18" charset="0"/>
            </a:endParaRPr>
          </a:p>
          <a:p>
            <a:r>
              <a:rPr lang="fr-FR" sz="2200" dirty="0" smtClean="0">
                <a:latin typeface="Times New Roman" pitchFamily="18" charset="0"/>
                <a:cs typeface="Times New Roman" pitchFamily="18" charset="0"/>
              </a:rPr>
              <a:t> </a:t>
            </a:r>
          </a:p>
          <a:p>
            <a:endParaRPr lang="ar-TN" dirty="0"/>
          </a:p>
        </p:txBody>
      </p:sp>
    </p:spTree>
  </p:cSld>
  <p:clrMapOvr>
    <a:masterClrMapping/>
  </p:clrMapOvr>
  <p:transition advTm="7000">
    <p:pull dir="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604B16DD-1C8F-4C02-9E4A-AC03EC824C1E}" type="slidenum">
              <a:rPr lang="fr-FR" smtClean="0"/>
              <a:pPr/>
              <a:t>11</a:t>
            </a:fld>
            <a:endParaRPr lang="fr-FR"/>
          </a:p>
        </p:txBody>
      </p:sp>
      <p:sp>
        <p:nvSpPr>
          <p:cNvPr id="1026" name="Rectangle 2"/>
          <p:cNvSpPr>
            <a:spLocks noChangeArrowheads="1"/>
          </p:cNvSpPr>
          <p:nvPr/>
        </p:nvSpPr>
        <p:spPr bwMode="auto">
          <a:xfrm>
            <a:off x="1000100" y="499191"/>
            <a:ext cx="8358182" cy="566308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0" fontAlgn="base">
              <a:lnSpc>
                <a:spcPct val="100000"/>
              </a:lnSpc>
              <a:spcBef>
                <a:spcPct val="0"/>
              </a:spcBef>
              <a:spcAft>
                <a:spcPct val="0"/>
              </a:spcAft>
              <a:buClr>
                <a:srgbClr val="00B0F0"/>
              </a:buClr>
              <a:buSzTx/>
              <a:buFont typeface="Wingdings" pitchFamily="2" charset="2"/>
              <a:buChar char="Ø"/>
              <a:tabLst>
                <a:tab pos="457200" algn="l"/>
              </a:tabLst>
            </a:pPr>
            <a:r>
              <a:rPr lang="fr-FR" sz="2200" dirty="0" smtClean="0">
                <a:latin typeface="Times New Roman" pitchFamily="18" charset="0"/>
                <a:cs typeface="Times New Roman" pitchFamily="18" charset="0"/>
              </a:rPr>
              <a:t>Le programme </a:t>
            </a:r>
            <a:r>
              <a:rPr lang="fr-FR" sz="2200" dirty="0" smtClean="0">
                <a:latin typeface="Times New Roman" pitchFamily="18" charset="0"/>
                <a:cs typeface="Times New Roman" pitchFamily="18" charset="0"/>
                <a:hlinkClick r:id="rId2"/>
              </a:rPr>
              <a:t>Coopération</a:t>
            </a:r>
            <a:r>
              <a:rPr lang="fr-FR" sz="2200" dirty="0" smtClean="0">
                <a:latin typeface="Times New Roman" pitchFamily="18" charset="0"/>
                <a:cs typeface="Times New Roman" pitchFamily="18" charset="0"/>
              </a:rPr>
              <a:t> a pour objectif de stimuler la coopération et de renforcer les liens entre l'industrie et la recherche dans un cadre transnational. Il comporte 9 thèmes, autonomes dans leur gestion mais complémentaires dans leur mise en œuvre:</a:t>
            </a:r>
            <a:endParaRPr lang="en-US" sz="2200" dirty="0" smtClean="0">
              <a:latin typeface="Times New Roman" pitchFamily="18" charset="0"/>
              <a:cs typeface="Times New Roman" pitchFamily="18" charset="0"/>
            </a:endParaRPr>
          </a:p>
          <a:p>
            <a:pPr marL="914400" lvl="3" fontAlgn="base">
              <a:spcBef>
                <a:spcPct val="0"/>
              </a:spcBef>
              <a:spcAft>
                <a:spcPct val="0"/>
              </a:spcAft>
              <a:buClr>
                <a:srgbClr val="00B0F0"/>
              </a:buClr>
              <a:buFontTx/>
              <a:buChar char="•"/>
              <a:tabLst>
                <a:tab pos="457200" algn="l"/>
              </a:tabLst>
            </a:pPr>
            <a:r>
              <a:rPr lang="fr-FR" sz="2200" dirty="0" smtClean="0">
                <a:latin typeface="Times New Roman" pitchFamily="18" charset="0"/>
                <a:cs typeface="Times New Roman" pitchFamily="18" charset="0"/>
              </a:rPr>
              <a:t>santé; </a:t>
            </a:r>
            <a:endParaRPr lang="en-US" sz="2200" dirty="0" smtClean="0">
              <a:latin typeface="Times New Roman" pitchFamily="18" charset="0"/>
              <a:cs typeface="Times New Roman" pitchFamily="18" charset="0"/>
            </a:endParaRPr>
          </a:p>
          <a:p>
            <a:pPr marL="914400" lvl="3" fontAlgn="base">
              <a:spcBef>
                <a:spcPct val="0"/>
              </a:spcBef>
              <a:spcAft>
                <a:spcPct val="0"/>
              </a:spcAft>
              <a:buClr>
                <a:srgbClr val="00B0F0"/>
              </a:buClr>
              <a:buFontTx/>
              <a:buChar char="•"/>
              <a:tabLst>
                <a:tab pos="457200" algn="l"/>
              </a:tabLst>
            </a:pPr>
            <a:r>
              <a:rPr lang="fr-FR" sz="2200" dirty="0" smtClean="0">
                <a:latin typeface="Times New Roman" pitchFamily="18" charset="0"/>
                <a:cs typeface="Times New Roman" pitchFamily="18" charset="0"/>
              </a:rPr>
              <a:t>alimentation, agriculture et biotechnologie; </a:t>
            </a:r>
            <a:endParaRPr lang="en-US" sz="2200" dirty="0" smtClean="0">
              <a:latin typeface="Times New Roman" pitchFamily="18" charset="0"/>
              <a:cs typeface="Times New Roman" pitchFamily="18" charset="0"/>
            </a:endParaRPr>
          </a:p>
          <a:p>
            <a:pPr marL="914400" lvl="3" fontAlgn="base">
              <a:spcBef>
                <a:spcPct val="0"/>
              </a:spcBef>
              <a:spcAft>
                <a:spcPct val="0"/>
              </a:spcAft>
              <a:buClr>
                <a:srgbClr val="00B0F0"/>
              </a:buClr>
              <a:buFontTx/>
              <a:buChar char="•"/>
              <a:tabLst>
                <a:tab pos="457200" algn="l"/>
              </a:tabLst>
            </a:pPr>
            <a:r>
              <a:rPr lang="fr-FR" sz="2200" dirty="0" smtClean="0">
                <a:latin typeface="Times New Roman" pitchFamily="18" charset="0"/>
                <a:cs typeface="Times New Roman" pitchFamily="18" charset="0"/>
              </a:rPr>
              <a:t>technologies de l'information et de la communication; </a:t>
            </a:r>
            <a:endParaRPr lang="en-US" sz="2200" dirty="0" smtClean="0">
              <a:latin typeface="Times New Roman" pitchFamily="18" charset="0"/>
              <a:cs typeface="Times New Roman" pitchFamily="18" charset="0"/>
            </a:endParaRPr>
          </a:p>
          <a:p>
            <a:pPr marL="914400" lvl="3" fontAlgn="base">
              <a:spcBef>
                <a:spcPct val="0"/>
              </a:spcBef>
              <a:spcAft>
                <a:spcPct val="0"/>
              </a:spcAft>
              <a:buClr>
                <a:srgbClr val="00B0F0"/>
              </a:buClr>
              <a:buFontTx/>
              <a:buChar char="•"/>
              <a:tabLst>
                <a:tab pos="457200" algn="l"/>
              </a:tabLst>
            </a:pPr>
            <a:r>
              <a:rPr lang="fr-FR" sz="2200" dirty="0" smtClean="0">
                <a:latin typeface="Times New Roman" pitchFamily="18" charset="0"/>
                <a:cs typeface="Times New Roman" pitchFamily="18" charset="0"/>
              </a:rPr>
              <a:t>nanosciences, nanotechnologies, matériaux et nouvelles technologies de production ; </a:t>
            </a:r>
            <a:endParaRPr lang="en-US" sz="2200" dirty="0" smtClean="0">
              <a:latin typeface="Times New Roman" pitchFamily="18" charset="0"/>
              <a:cs typeface="Times New Roman" pitchFamily="18" charset="0"/>
            </a:endParaRPr>
          </a:p>
          <a:p>
            <a:pPr marL="914400" lvl="3" fontAlgn="base">
              <a:spcBef>
                <a:spcPct val="0"/>
              </a:spcBef>
              <a:spcAft>
                <a:spcPct val="0"/>
              </a:spcAft>
              <a:buClr>
                <a:srgbClr val="00B0F0"/>
              </a:buClr>
              <a:buFontTx/>
              <a:buChar char="•"/>
              <a:tabLst>
                <a:tab pos="457200" algn="l"/>
              </a:tabLst>
            </a:pPr>
            <a:r>
              <a:rPr lang="fr-FR" sz="2200" dirty="0" smtClean="0">
                <a:latin typeface="Times New Roman" pitchFamily="18" charset="0"/>
                <a:cs typeface="Times New Roman" pitchFamily="18" charset="0"/>
              </a:rPr>
              <a:t>énergie; </a:t>
            </a:r>
            <a:endParaRPr lang="en-US" sz="2200" dirty="0" smtClean="0">
              <a:latin typeface="Times New Roman" pitchFamily="18" charset="0"/>
              <a:cs typeface="Times New Roman" pitchFamily="18" charset="0"/>
            </a:endParaRPr>
          </a:p>
          <a:p>
            <a:pPr marL="914400" lvl="3" fontAlgn="base">
              <a:spcBef>
                <a:spcPct val="0"/>
              </a:spcBef>
              <a:spcAft>
                <a:spcPct val="0"/>
              </a:spcAft>
              <a:buClr>
                <a:srgbClr val="00B0F0"/>
              </a:buClr>
              <a:buFontTx/>
              <a:buChar char="•"/>
              <a:tabLst>
                <a:tab pos="457200" algn="l"/>
              </a:tabLst>
            </a:pPr>
            <a:r>
              <a:rPr lang="fr-FR" sz="2200" dirty="0" smtClean="0">
                <a:latin typeface="Times New Roman" pitchFamily="18" charset="0"/>
                <a:cs typeface="Times New Roman" pitchFamily="18" charset="0"/>
              </a:rPr>
              <a:t>environnement (changements climatiques inclus); </a:t>
            </a:r>
            <a:endParaRPr lang="en-US" sz="2200" dirty="0" smtClean="0">
              <a:latin typeface="Times New Roman" pitchFamily="18" charset="0"/>
              <a:cs typeface="Times New Roman" pitchFamily="18" charset="0"/>
            </a:endParaRPr>
          </a:p>
          <a:p>
            <a:pPr marL="914400" lvl="3" fontAlgn="base">
              <a:spcBef>
                <a:spcPct val="0"/>
              </a:spcBef>
              <a:spcAft>
                <a:spcPct val="0"/>
              </a:spcAft>
              <a:buClr>
                <a:srgbClr val="00B0F0"/>
              </a:buClr>
              <a:buFontTx/>
              <a:buChar char="•"/>
              <a:tabLst>
                <a:tab pos="457200" algn="l"/>
              </a:tabLst>
            </a:pPr>
            <a:r>
              <a:rPr lang="fr-FR" sz="2200" dirty="0" smtClean="0">
                <a:latin typeface="Times New Roman" pitchFamily="18" charset="0"/>
                <a:cs typeface="Times New Roman" pitchFamily="18" charset="0"/>
              </a:rPr>
              <a:t>transports (aéronautique comprise); </a:t>
            </a:r>
            <a:endParaRPr lang="en-US" sz="2200" dirty="0" smtClean="0">
              <a:latin typeface="Times New Roman" pitchFamily="18" charset="0"/>
              <a:cs typeface="Times New Roman" pitchFamily="18" charset="0"/>
            </a:endParaRPr>
          </a:p>
          <a:p>
            <a:pPr marL="914400" lvl="3" fontAlgn="base">
              <a:spcBef>
                <a:spcPct val="0"/>
              </a:spcBef>
              <a:spcAft>
                <a:spcPct val="0"/>
              </a:spcAft>
              <a:buClr>
                <a:srgbClr val="00B0F0"/>
              </a:buClr>
              <a:buFontTx/>
              <a:buChar char="•"/>
              <a:tabLst>
                <a:tab pos="457200" algn="l"/>
              </a:tabLst>
            </a:pPr>
            <a:r>
              <a:rPr lang="fr-FR" sz="2200" dirty="0" smtClean="0">
                <a:latin typeface="Times New Roman" pitchFamily="18" charset="0"/>
                <a:cs typeface="Times New Roman" pitchFamily="18" charset="0"/>
              </a:rPr>
              <a:t>sciences socio-économiques et humaines; </a:t>
            </a:r>
            <a:endParaRPr lang="en-US" sz="2200" dirty="0" smtClean="0">
              <a:latin typeface="Times New Roman" pitchFamily="18" charset="0"/>
              <a:cs typeface="Times New Roman" pitchFamily="18" charset="0"/>
            </a:endParaRPr>
          </a:p>
          <a:p>
            <a:pPr marL="914400" lvl="3" fontAlgn="base">
              <a:spcBef>
                <a:spcPct val="0"/>
              </a:spcBef>
              <a:spcAft>
                <a:spcPct val="0"/>
              </a:spcAft>
              <a:buClr>
                <a:srgbClr val="00B0F0"/>
              </a:buClr>
              <a:buFontTx/>
              <a:buChar char="•"/>
              <a:tabLst>
                <a:tab pos="457200" algn="l"/>
              </a:tabLst>
            </a:pPr>
            <a:r>
              <a:rPr lang="fr-FR" sz="2200" dirty="0" smtClean="0">
                <a:latin typeface="Times New Roman" pitchFamily="18" charset="0"/>
                <a:cs typeface="Times New Roman" pitchFamily="18" charset="0"/>
              </a:rPr>
              <a:t>sécurité et espace.</a:t>
            </a:r>
          </a:p>
          <a:p>
            <a:pPr marL="0" lvl="1" fontAlgn="base">
              <a:spcBef>
                <a:spcPct val="0"/>
              </a:spcBef>
              <a:spcAft>
                <a:spcPct val="0"/>
              </a:spcAft>
              <a:buFontTx/>
              <a:buChar char="•"/>
              <a:tabLst>
                <a:tab pos="457200" algn="l"/>
              </a:tabLst>
            </a:pPr>
            <a:endParaRPr lang="fr-FR" sz="2200" dirty="0" smtClean="0">
              <a:latin typeface="Times New Roman" pitchFamily="18" charset="0"/>
              <a:cs typeface="Times New Roman" pitchFamily="18" charset="0"/>
            </a:endParaRPr>
          </a:p>
          <a:p>
            <a:pPr lvl="1" eaLnBrk="0" fontAlgn="base" hangingPunct="0">
              <a:spcBef>
                <a:spcPct val="0"/>
              </a:spcBef>
              <a:spcAft>
                <a:spcPct val="0"/>
              </a:spcAft>
              <a:buFontTx/>
              <a:buChar char="•"/>
              <a:tabLst>
                <a:tab pos="457200" algn="l"/>
              </a:tabLst>
            </a:pPr>
            <a:endParaRPr lang="fr-FR" sz="1600" dirty="0" smtClean="0">
              <a:solidFill>
                <a:srgbClr val="333333"/>
              </a:solidFill>
              <a:latin typeface="Verdana" pitchFamily="34" charset="0"/>
              <a:ea typeface="Times New Roman" pitchFamily="18" charset="0"/>
              <a:cs typeface="Times New Roman" pitchFamily="18" charset="0"/>
            </a:endParaRPr>
          </a:p>
          <a:p>
            <a:pPr lvl="1" eaLnBrk="0" fontAlgn="base" hangingPunct="0">
              <a:spcBef>
                <a:spcPct val="0"/>
              </a:spcBef>
              <a:spcAft>
                <a:spcPct val="0"/>
              </a:spcAft>
              <a:buFontTx/>
              <a:buChar char="•"/>
              <a:tabLst>
                <a:tab pos="457200" algn="l"/>
              </a:tabLst>
            </a:pPr>
            <a:endParaRPr lang="fr-FR" sz="1600" dirty="0" smtClean="0">
              <a:solidFill>
                <a:srgbClr val="333333"/>
              </a:solidFill>
              <a:latin typeface="Verdana" pitchFamily="34" charset="0"/>
              <a:ea typeface="Times New Roman" pitchFamily="18" charset="0"/>
              <a:cs typeface="Times New Roman" pitchFamily="18" charset="0"/>
            </a:endParaRPr>
          </a:p>
        </p:txBody>
      </p:sp>
    </p:spTree>
  </p:cSld>
  <p:clrMapOvr>
    <a:masterClrMapping/>
  </p:clrMapOvr>
  <p:transition advTm="7000">
    <p:pull dir="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604B16DD-1C8F-4C02-9E4A-AC03EC824C1E}" type="slidenum">
              <a:rPr lang="fr-FR" smtClean="0"/>
              <a:pPr/>
              <a:t>12</a:t>
            </a:fld>
            <a:endParaRPr lang="fr-FR"/>
          </a:p>
        </p:txBody>
      </p:sp>
      <p:sp>
        <p:nvSpPr>
          <p:cNvPr id="5" name="ZoneTexte 4"/>
          <p:cNvSpPr txBox="1"/>
          <p:nvPr/>
        </p:nvSpPr>
        <p:spPr>
          <a:xfrm>
            <a:off x="1071538" y="785794"/>
            <a:ext cx="8072462" cy="4493538"/>
          </a:xfrm>
          <a:prstGeom prst="rect">
            <a:avLst/>
          </a:prstGeom>
          <a:noFill/>
        </p:spPr>
        <p:txBody>
          <a:bodyPr wrap="square" rtlCol="1">
            <a:spAutoFit/>
          </a:bodyPr>
          <a:lstStyle/>
          <a:p>
            <a:pPr algn="just">
              <a:buClr>
                <a:srgbClr val="00B0F0"/>
              </a:buClr>
              <a:buFont typeface="Wingdings" pitchFamily="2" charset="2"/>
              <a:buChar char="Ø"/>
            </a:pPr>
            <a:r>
              <a:rPr lang="fr-FR" sz="2200" dirty="0" smtClean="0">
                <a:latin typeface="Times New Roman" pitchFamily="18" charset="0"/>
                <a:cs typeface="Times New Roman" pitchFamily="18" charset="0"/>
              </a:rPr>
              <a:t>Le programme </a:t>
            </a:r>
            <a:r>
              <a:rPr lang="fr-FR" sz="2200" dirty="0" smtClean="0">
                <a:latin typeface="Times New Roman" pitchFamily="18" charset="0"/>
                <a:cs typeface="Times New Roman" pitchFamily="18" charset="0"/>
                <a:hlinkClick r:id="rId2"/>
              </a:rPr>
              <a:t>Idées</a:t>
            </a:r>
            <a:r>
              <a:rPr lang="fr-FR" sz="2200" dirty="0" smtClean="0">
                <a:latin typeface="Times New Roman" pitchFamily="18" charset="0"/>
                <a:cs typeface="Times New Roman" pitchFamily="18" charset="0"/>
              </a:rPr>
              <a:t> doit:</a:t>
            </a:r>
          </a:p>
          <a:p>
            <a:pPr lvl="1" algn="just">
              <a:buClr>
                <a:srgbClr val="00B0F0"/>
              </a:buClr>
              <a:buFont typeface="Wingdings" pitchFamily="2" charset="2"/>
              <a:buChar char="v"/>
            </a:pPr>
            <a:r>
              <a:rPr lang="fr-FR" sz="2200" dirty="0" smtClean="0">
                <a:latin typeface="Times New Roman" pitchFamily="18" charset="0"/>
                <a:cs typeface="Times New Roman" pitchFamily="18" charset="0"/>
              </a:rPr>
              <a:t>Servir à renforcer la recherche exploratoire en Europe, </a:t>
            </a:r>
          </a:p>
          <a:p>
            <a:pPr lvl="1" algn="just">
              <a:buClr>
                <a:srgbClr val="00B0F0"/>
              </a:buClr>
              <a:buFont typeface="Wingdings" pitchFamily="2" charset="2"/>
              <a:buChar char="v"/>
            </a:pPr>
            <a:r>
              <a:rPr lang="fr-FR" sz="2200" dirty="0" smtClean="0">
                <a:latin typeface="Times New Roman" pitchFamily="18" charset="0"/>
                <a:cs typeface="Times New Roman" pitchFamily="18" charset="0"/>
              </a:rPr>
              <a:t>Soutenir les projets de recherche les plus ambitieux et les plus innovants. </a:t>
            </a:r>
          </a:p>
          <a:p>
            <a:pPr algn="just">
              <a:buClr>
                <a:srgbClr val="00B0F0"/>
              </a:buClr>
              <a:buFont typeface="Wingdings" pitchFamily="2" charset="2"/>
              <a:buChar char="Ø"/>
            </a:pPr>
            <a:endParaRPr lang="fr-FR" sz="2200" dirty="0" smtClean="0">
              <a:latin typeface="Times New Roman" pitchFamily="18" charset="0"/>
              <a:cs typeface="Times New Roman" pitchFamily="18" charset="0"/>
            </a:endParaRPr>
          </a:p>
          <a:p>
            <a:pPr algn="just">
              <a:buClr>
                <a:srgbClr val="00B0F0"/>
              </a:buClr>
              <a:buFont typeface="Wingdings" pitchFamily="2" charset="2"/>
              <a:buChar char="Ø"/>
            </a:pPr>
            <a:r>
              <a:rPr lang="fr-FR" sz="2200" dirty="0" smtClean="0">
                <a:latin typeface="Times New Roman" pitchFamily="18" charset="0"/>
                <a:cs typeface="Times New Roman" pitchFamily="18" charset="0"/>
              </a:rPr>
              <a:t>Le programme </a:t>
            </a:r>
            <a:r>
              <a:rPr lang="fr-FR" sz="2200" dirty="0" smtClean="0">
                <a:latin typeface="Times New Roman" pitchFamily="18" charset="0"/>
                <a:cs typeface="Times New Roman" pitchFamily="18" charset="0"/>
                <a:hlinkClick r:id="rId3"/>
              </a:rPr>
              <a:t>Personnes</a:t>
            </a:r>
            <a:r>
              <a:rPr lang="fr-FR" sz="2200" dirty="0" smtClean="0">
                <a:latin typeface="Times New Roman" pitchFamily="18" charset="0"/>
                <a:cs typeface="Times New Roman" pitchFamily="18" charset="0"/>
              </a:rPr>
              <a:t> </a:t>
            </a:r>
          </a:p>
          <a:p>
            <a:pPr lvl="1" algn="just">
              <a:buClr>
                <a:srgbClr val="00B0F0"/>
              </a:buClr>
              <a:buFont typeface="Wingdings" pitchFamily="2" charset="2"/>
              <a:buChar char="v"/>
            </a:pPr>
            <a:r>
              <a:rPr lang="fr-FR" sz="2200" dirty="0" smtClean="0">
                <a:latin typeface="Times New Roman" pitchFamily="18" charset="0"/>
                <a:cs typeface="Times New Roman" pitchFamily="18" charset="0"/>
              </a:rPr>
              <a:t>Mobilise des ressources financières importantes pour améliorer les perspectives de carrière des chercheurs en Europe. </a:t>
            </a:r>
          </a:p>
          <a:p>
            <a:pPr lvl="1" algn="just">
              <a:buClr>
                <a:srgbClr val="00B0F0"/>
              </a:buClr>
              <a:buFont typeface="Wingdings" pitchFamily="2" charset="2"/>
              <a:buChar char="v"/>
            </a:pPr>
            <a:r>
              <a:rPr lang="fr-FR" sz="2200" dirty="0" smtClean="0">
                <a:latin typeface="Times New Roman" pitchFamily="18" charset="0"/>
                <a:cs typeface="Times New Roman" pitchFamily="18" charset="0"/>
              </a:rPr>
              <a:t>S'appuie sur le succès des actions Marie Curie qui offrent depuis plusieurs années des possibilités de mobilité et de formation aux chercheurs européens.</a:t>
            </a:r>
            <a:endParaRPr lang="en-US" sz="2200" dirty="0" smtClean="0">
              <a:latin typeface="Times New Roman" pitchFamily="18" charset="0"/>
              <a:cs typeface="Times New Roman" pitchFamily="18" charset="0"/>
            </a:endParaRPr>
          </a:p>
          <a:p>
            <a:pPr algn="just">
              <a:buClr>
                <a:srgbClr val="00B0F0"/>
              </a:buClr>
              <a:buFont typeface="Wingdings" pitchFamily="2" charset="2"/>
              <a:buChar char="Ø"/>
            </a:pPr>
            <a:endParaRPr lang="en-US" sz="2200" dirty="0" smtClean="0">
              <a:latin typeface="Times New Roman" pitchFamily="18" charset="0"/>
              <a:cs typeface="Times New Roman" pitchFamily="18" charset="0"/>
            </a:endParaRPr>
          </a:p>
          <a:p>
            <a:endParaRPr lang="ar-TN" sz="2200" dirty="0" smtClean="0">
              <a:latin typeface="Times New Roman" pitchFamily="18" charset="0"/>
              <a:cs typeface="Times New Roman" pitchFamily="18" charset="0"/>
            </a:endParaRPr>
          </a:p>
        </p:txBody>
      </p:sp>
    </p:spTree>
  </p:cSld>
  <p:clrMapOvr>
    <a:masterClrMapping/>
  </p:clrMapOvr>
  <p:transition advTm="7000">
    <p:pull dir="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604B16DD-1C8F-4C02-9E4A-AC03EC824C1E}" type="slidenum">
              <a:rPr lang="fr-FR" smtClean="0"/>
              <a:pPr/>
              <a:t>13</a:t>
            </a:fld>
            <a:endParaRPr lang="fr-FR"/>
          </a:p>
        </p:txBody>
      </p:sp>
      <p:sp>
        <p:nvSpPr>
          <p:cNvPr id="5" name="ZoneTexte 4"/>
          <p:cNvSpPr txBox="1"/>
          <p:nvPr/>
        </p:nvSpPr>
        <p:spPr>
          <a:xfrm>
            <a:off x="1071570" y="873041"/>
            <a:ext cx="7715272" cy="5109091"/>
          </a:xfrm>
          <a:prstGeom prst="rect">
            <a:avLst/>
          </a:prstGeom>
          <a:noFill/>
        </p:spPr>
        <p:txBody>
          <a:bodyPr wrap="square" rtlCol="1">
            <a:spAutoFit/>
          </a:bodyPr>
          <a:lstStyle/>
          <a:p>
            <a:pPr marL="0" lvl="3" fontAlgn="base">
              <a:spcBef>
                <a:spcPct val="0"/>
              </a:spcBef>
              <a:spcAft>
                <a:spcPct val="0"/>
              </a:spcAft>
              <a:buClr>
                <a:srgbClr val="00B0F0"/>
              </a:buClr>
              <a:buFont typeface="Wingdings" pitchFamily="2" charset="2"/>
              <a:buChar char="Ø"/>
              <a:tabLst>
                <a:tab pos="457200" algn="l"/>
              </a:tabLst>
            </a:pPr>
            <a:r>
              <a:rPr lang="fr-FR" sz="2200" dirty="0" smtClean="0">
                <a:latin typeface="Times New Roman" pitchFamily="18" charset="0"/>
                <a:cs typeface="Times New Roman" pitchFamily="18" charset="0"/>
              </a:rPr>
              <a:t>Le programme </a:t>
            </a:r>
            <a:r>
              <a:rPr lang="fr-FR" sz="2200" dirty="0" smtClean="0">
                <a:solidFill>
                  <a:srgbClr val="0070C0"/>
                </a:solidFill>
                <a:latin typeface="Times New Roman" pitchFamily="18" charset="0"/>
                <a:cs typeface="Times New Roman" pitchFamily="18" charset="0"/>
                <a:hlinkClick r:id="rId2"/>
              </a:rPr>
              <a:t>Capacités</a:t>
            </a:r>
            <a:r>
              <a:rPr lang="fr-FR" sz="2200" dirty="0" smtClean="0">
                <a:solidFill>
                  <a:srgbClr val="0070C0"/>
                </a:solidFill>
                <a:latin typeface="Times New Roman" pitchFamily="18" charset="0"/>
                <a:cs typeface="Times New Roman" pitchFamily="18" charset="0"/>
              </a:rPr>
              <a:t> </a:t>
            </a:r>
            <a:r>
              <a:rPr lang="fr-FR" sz="2200" dirty="0" smtClean="0">
                <a:latin typeface="Times New Roman" pitchFamily="18" charset="0"/>
                <a:cs typeface="Times New Roman" pitchFamily="18" charset="0"/>
              </a:rPr>
              <a:t>doit:</a:t>
            </a:r>
          </a:p>
          <a:p>
            <a:pPr marL="457200" lvl="4" fontAlgn="base">
              <a:spcBef>
                <a:spcPct val="0"/>
              </a:spcBef>
              <a:spcAft>
                <a:spcPct val="0"/>
              </a:spcAft>
              <a:buClr>
                <a:srgbClr val="00B0F0"/>
              </a:buClr>
              <a:buFont typeface="Wingdings" pitchFamily="2" charset="2"/>
              <a:buChar char="v"/>
              <a:tabLst>
                <a:tab pos="457200" algn="l"/>
              </a:tabLst>
            </a:pPr>
            <a:r>
              <a:rPr lang="fr-FR" sz="2200" dirty="0" smtClean="0">
                <a:latin typeface="Times New Roman" pitchFamily="18" charset="0"/>
                <a:cs typeface="Times New Roman" pitchFamily="18" charset="0"/>
              </a:rPr>
              <a:t> Donner aux chercheurs des outils performants pour pouvoir renforcer la qualité et la compétitivité de la recherche européenne. </a:t>
            </a:r>
          </a:p>
          <a:p>
            <a:pPr marL="457200" lvl="4" fontAlgn="base">
              <a:spcBef>
                <a:spcPct val="0"/>
              </a:spcBef>
              <a:spcAft>
                <a:spcPct val="0"/>
              </a:spcAft>
              <a:buClr>
                <a:srgbClr val="00B0F0"/>
              </a:buClr>
              <a:buFont typeface="Wingdings" pitchFamily="2" charset="2"/>
              <a:buChar char="v"/>
              <a:tabLst>
                <a:tab pos="457200" algn="l"/>
              </a:tabLst>
            </a:pPr>
            <a:r>
              <a:rPr lang="fr-FR" sz="2200" dirty="0" smtClean="0">
                <a:latin typeface="Times New Roman" pitchFamily="18" charset="0"/>
                <a:cs typeface="Times New Roman" pitchFamily="18" charset="0"/>
              </a:rPr>
              <a:t>S’investir davantage dans les infrastructures de recherche dans les régions les moins performantes, (la formation de pôles régionaux de recherche ). </a:t>
            </a:r>
          </a:p>
          <a:p>
            <a:pPr marL="0" lvl="3" fontAlgn="base">
              <a:spcBef>
                <a:spcPct val="0"/>
              </a:spcBef>
              <a:spcAft>
                <a:spcPct val="0"/>
              </a:spcAft>
              <a:buClr>
                <a:srgbClr val="00B0F0"/>
              </a:buClr>
              <a:buFont typeface="Wingdings" pitchFamily="2" charset="2"/>
              <a:buChar char="Ø"/>
              <a:tabLst>
                <a:tab pos="457200" algn="l"/>
              </a:tabLst>
            </a:pPr>
            <a:endParaRPr lang="en-US" sz="2200" dirty="0" smtClean="0">
              <a:latin typeface="Times New Roman" pitchFamily="18" charset="0"/>
              <a:cs typeface="Times New Roman" pitchFamily="18" charset="0"/>
            </a:endParaRPr>
          </a:p>
          <a:p>
            <a:pPr marL="0" lvl="3" fontAlgn="base">
              <a:spcBef>
                <a:spcPct val="0"/>
              </a:spcBef>
              <a:spcAft>
                <a:spcPct val="0"/>
              </a:spcAft>
              <a:buClr>
                <a:srgbClr val="00B0F0"/>
              </a:buClr>
              <a:tabLst>
                <a:tab pos="457200" algn="l"/>
              </a:tabLst>
            </a:pPr>
            <a:r>
              <a:rPr lang="fr-FR" sz="2200" dirty="0" smtClean="0">
                <a:solidFill>
                  <a:srgbClr val="00B0F0"/>
                </a:solidFill>
                <a:latin typeface="Times New Roman" pitchFamily="18" charset="0"/>
                <a:cs typeface="Times New Roman" pitchFamily="18" charset="0"/>
              </a:rPr>
              <a:t>**</a:t>
            </a:r>
            <a:r>
              <a:rPr lang="fr-FR" sz="2200" dirty="0" smtClean="0">
                <a:latin typeface="Times New Roman" pitchFamily="18" charset="0"/>
                <a:cs typeface="Times New Roman" pitchFamily="18" charset="0"/>
              </a:rPr>
              <a:t>De plus, le 7e programme-cadre financera les actions directes du </a:t>
            </a:r>
            <a:r>
              <a:rPr lang="fr-FR" sz="2200" dirty="0" smtClean="0">
                <a:latin typeface="Times New Roman" pitchFamily="18" charset="0"/>
                <a:cs typeface="Times New Roman" pitchFamily="18" charset="0"/>
                <a:hlinkClick r:id="rId3"/>
              </a:rPr>
              <a:t>Centre commun de recherche (CCR)</a:t>
            </a:r>
            <a:r>
              <a:rPr lang="fr-FR" sz="2200" dirty="0" smtClean="0">
                <a:latin typeface="Times New Roman" pitchFamily="18" charset="0"/>
                <a:cs typeface="Times New Roman" pitchFamily="18" charset="0"/>
              </a:rPr>
              <a:t> et les actions couvertes par le programme-cadre </a:t>
            </a:r>
            <a:r>
              <a:rPr lang="fr-FR" sz="2200" dirty="0" smtClean="0">
                <a:latin typeface="Times New Roman" pitchFamily="18" charset="0"/>
                <a:cs typeface="Times New Roman" pitchFamily="18" charset="0"/>
                <a:hlinkClick r:id="rId4"/>
              </a:rPr>
              <a:t>Euratom</a:t>
            </a:r>
            <a:r>
              <a:rPr lang="fr-FR" sz="2200" dirty="0" smtClean="0">
                <a:latin typeface="Times New Roman" pitchFamily="18" charset="0"/>
                <a:cs typeface="Times New Roman" pitchFamily="18" charset="0"/>
              </a:rPr>
              <a:t> dans les domaines de:</a:t>
            </a:r>
            <a:endParaRPr lang="en-US" sz="2200" dirty="0" smtClean="0">
              <a:latin typeface="Times New Roman" pitchFamily="18" charset="0"/>
              <a:cs typeface="Times New Roman" pitchFamily="18" charset="0"/>
            </a:endParaRPr>
          </a:p>
          <a:p>
            <a:pPr marL="914400" lvl="5" fontAlgn="base">
              <a:spcBef>
                <a:spcPct val="0"/>
              </a:spcBef>
              <a:spcAft>
                <a:spcPct val="0"/>
              </a:spcAft>
              <a:buClr>
                <a:srgbClr val="00B0F0"/>
              </a:buClr>
              <a:buFontTx/>
              <a:buChar char="•"/>
              <a:tabLst>
                <a:tab pos="457200" algn="l"/>
              </a:tabLst>
            </a:pPr>
            <a:r>
              <a:rPr lang="fr-FR" sz="2200" dirty="0" smtClean="0">
                <a:latin typeface="Times New Roman" pitchFamily="18" charset="0"/>
                <a:cs typeface="Times New Roman" pitchFamily="18" charset="0"/>
              </a:rPr>
              <a:t>la recherche sur l'énergie de fusion; </a:t>
            </a:r>
            <a:endParaRPr lang="en-US" sz="2200" dirty="0" smtClean="0">
              <a:latin typeface="Times New Roman" pitchFamily="18" charset="0"/>
              <a:cs typeface="Times New Roman" pitchFamily="18" charset="0"/>
            </a:endParaRPr>
          </a:p>
          <a:p>
            <a:pPr marL="914400" lvl="5" fontAlgn="base">
              <a:spcBef>
                <a:spcPct val="0"/>
              </a:spcBef>
              <a:spcAft>
                <a:spcPct val="0"/>
              </a:spcAft>
              <a:buClr>
                <a:srgbClr val="00B0F0"/>
              </a:buClr>
              <a:buFontTx/>
              <a:buChar char="•"/>
              <a:tabLst>
                <a:tab pos="457200" algn="l"/>
              </a:tabLst>
            </a:pPr>
            <a:r>
              <a:rPr lang="fr-FR" sz="2200" dirty="0" smtClean="0">
                <a:latin typeface="Times New Roman" pitchFamily="18" charset="0"/>
                <a:cs typeface="Times New Roman" pitchFamily="18" charset="0"/>
              </a:rPr>
              <a:t>la fission nucléaire et la radioprotection. </a:t>
            </a:r>
            <a:endParaRPr lang="en-US" sz="2200" dirty="0" smtClean="0">
              <a:latin typeface="Times New Roman" pitchFamily="18" charset="0"/>
              <a:cs typeface="Times New Roman" pitchFamily="18" charset="0"/>
            </a:endParaRPr>
          </a:p>
          <a:p>
            <a:pPr marL="0" lvl="3" fontAlgn="base">
              <a:spcBef>
                <a:spcPct val="0"/>
              </a:spcBef>
              <a:spcAft>
                <a:spcPct val="0"/>
              </a:spcAft>
              <a:buClr>
                <a:srgbClr val="00B0F0"/>
              </a:buClr>
              <a:buFontTx/>
              <a:buChar char="•"/>
              <a:tabLst>
                <a:tab pos="457200" algn="l"/>
              </a:tabLst>
            </a:pPr>
            <a:endParaRPr lang="en-US" sz="2200" dirty="0" smtClean="0">
              <a:latin typeface="Times New Roman" pitchFamily="18" charset="0"/>
              <a:cs typeface="Times New Roman" pitchFamily="18" charset="0"/>
            </a:endParaRPr>
          </a:p>
          <a:p>
            <a:endParaRPr lang="ar-TN" dirty="0"/>
          </a:p>
        </p:txBody>
      </p:sp>
    </p:spTree>
  </p:cSld>
  <p:clrMapOvr>
    <a:masterClrMapping/>
  </p:clrMapOvr>
  <p:transition advTm="7000">
    <p:pull dir="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1000100" y="-23"/>
            <a:ext cx="81439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algn="l" defTabSz="914400" rtl="0" eaLnBrk="1" fontAlgn="base" latinLnBrk="0" hangingPunct="1">
              <a:lnSpc>
                <a:spcPct val="100000"/>
              </a:lnSpc>
              <a:spcBef>
                <a:spcPct val="0"/>
              </a:spcBef>
              <a:spcAft>
                <a:spcPct val="0"/>
              </a:spcAft>
              <a:buClrTx/>
              <a:buSzTx/>
              <a:buFont typeface="+mj-lt"/>
              <a:buAutoNum type="arabicPeriod" startAt="2"/>
              <a:tabLst/>
            </a:pPr>
            <a:r>
              <a:rPr lang="fr-FR" sz="2400" b="1" dirty="0" smtClean="0">
                <a:solidFill>
                  <a:srgbClr val="00B0F0"/>
                </a:solidFill>
                <a:latin typeface="Arial" pitchFamily="34" charset="0"/>
                <a:ea typeface="Calibri" pitchFamily="34" charset="0"/>
                <a:cs typeface="Arial" pitchFamily="34" charset="0"/>
              </a:rPr>
              <a:t>Le </a:t>
            </a:r>
            <a:r>
              <a:rPr lang="fr-FR" sz="2400" b="1" dirty="0">
                <a:solidFill>
                  <a:srgbClr val="00B0F0"/>
                </a:solidFill>
                <a:latin typeface="Arial" pitchFamily="34" charset="0"/>
                <a:ea typeface="Calibri" pitchFamily="34" charset="0"/>
                <a:cs typeface="Arial" pitchFamily="34" charset="0"/>
              </a:rPr>
              <a:t>Programme Erasmus –</a:t>
            </a:r>
            <a:r>
              <a:rPr lang="fr-FR" sz="2400" b="1" dirty="0" err="1">
                <a:solidFill>
                  <a:srgbClr val="00B0F0"/>
                </a:solidFill>
                <a:latin typeface="Arial" pitchFamily="34" charset="0"/>
                <a:ea typeface="Calibri" pitchFamily="34" charset="0"/>
                <a:cs typeface="Arial" pitchFamily="34" charset="0"/>
              </a:rPr>
              <a:t>Mundus</a:t>
            </a:r>
            <a:r>
              <a:rPr lang="fr-FR" sz="2400" b="1" dirty="0">
                <a:solidFill>
                  <a:srgbClr val="00B0F0"/>
                </a:solidFill>
                <a:latin typeface="Arial" pitchFamily="34" charset="0"/>
                <a:ea typeface="Calibri" pitchFamily="34" charset="0"/>
                <a:cs typeface="Arial" pitchFamily="34" charset="0"/>
              </a:rPr>
              <a:t>  « </a:t>
            </a:r>
            <a:r>
              <a:rPr lang="fr-FR" sz="2400" b="1" dirty="0" err="1">
                <a:solidFill>
                  <a:srgbClr val="00B0F0"/>
                </a:solidFill>
                <a:latin typeface="Arial" pitchFamily="34" charset="0"/>
                <a:ea typeface="Calibri" pitchFamily="34" charset="0"/>
                <a:cs typeface="Arial" pitchFamily="34" charset="0"/>
              </a:rPr>
              <a:t>External</a:t>
            </a:r>
            <a:r>
              <a:rPr lang="fr-FR" sz="2400" b="1" dirty="0">
                <a:solidFill>
                  <a:srgbClr val="00B0F0"/>
                </a:solidFill>
                <a:latin typeface="Arial" pitchFamily="34" charset="0"/>
                <a:ea typeface="Calibri" pitchFamily="34" charset="0"/>
                <a:cs typeface="Arial" pitchFamily="34" charset="0"/>
              </a:rPr>
              <a:t> </a:t>
            </a:r>
            <a:r>
              <a:rPr lang="fr-FR" sz="2400" b="1" dirty="0" err="1">
                <a:solidFill>
                  <a:srgbClr val="00B0F0"/>
                </a:solidFill>
                <a:latin typeface="Arial" pitchFamily="34" charset="0"/>
                <a:ea typeface="Calibri" pitchFamily="34" charset="0"/>
                <a:cs typeface="Arial" pitchFamily="34" charset="0"/>
              </a:rPr>
              <a:t>Cooperation</a:t>
            </a:r>
            <a:r>
              <a:rPr lang="fr-FR" sz="2400" b="1" dirty="0">
                <a:solidFill>
                  <a:srgbClr val="00B0F0"/>
                </a:solidFill>
                <a:latin typeface="Arial" pitchFamily="34" charset="0"/>
                <a:ea typeface="Calibri" pitchFamily="34" charset="0"/>
                <a:cs typeface="Arial" pitchFamily="34" charset="0"/>
              </a:rPr>
              <a:t> </a:t>
            </a:r>
            <a:r>
              <a:rPr lang="fr-FR" sz="2400" b="1" dirty="0" err="1">
                <a:solidFill>
                  <a:srgbClr val="00B0F0"/>
                </a:solidFill>
                <a:latin typeface="Arial" pitchFamily="34" charset="0"/>
                <a:ea typeface="Calibri" pitchFamily="34" charset="0"/>
                <a:cs typeface="Arial" pitchFamily="34" charset="0"/>
              </a:rPr>
              <a:t>Window</a:t>
            </a:r>
            <a:r>
              <a:rPr lang="fr-FR" sz="2400" b="1" dirty="0">
                <a:solidFill>
                  <a:srgbClr val="00B0F0"/>
                </a:solidFill>
                <a:latin typeface="Arial" pitchFamily="34" charset="0"/>
                <a:ea typeface="Calibri"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200" b="0" i="0" u="none" strike="noStrike" cap="none" normalizeH="0" baseline="0" dirty="0" smtClean="0">
                <a:ln>
                  <a:noFill/>
                </a:ln>
                <a:solidFill>
                  <a:srgbClr val="00B0F0"/>
                </a:solidFill>
                <a:effectLst/>
                <a:latin typeface="Arial" pitchFamily="34" charset="0"/>
                <a:ea typeface="Times New Roman" pitchFamily="18" charset="0"/>
                <a:cs typeface="Arial" pitchFamily="34" charset="0"/>
              </a:rPr>
              <a:t>	</a:t>
            </a:r>
            <a:endParaRPr kumimoji="0" lang="fr-F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p:txBody>
      </p:sp>
      <p:sp>
        <p:nvSpPr>
          <p:cNvPr id="3" name="ZoneTexte 2"/>
          <p:cNvSpPr txBox="1"/>
          <p:nvPr/>
        </p:nvSpPr>
        <p:spPr>
          <a:xfrm>
            <a:off x="1000100" y="785794"/>
            <a:ext cx="8143900" cy="3847207"/>
          </a:xfrm>
          <a:prstGeom prst="rect">
            <a:avLst/>
          </a:prstGeom>
          <a:noFill/>
        </p:spPr>
        <p:txBody>
          <a:bodyPr wrap="square" rtlCol="1">
            <a:spAutoFit/>
          </a:bodyPr>
          <a:lstStyle/>
          <a:p>
            <a:pPr marL="273050" indent="-273050" algn="just">
              <a:lnSpc>
                <a:spcPts val="2800"/>
              </a:lnSpc>
              <a:spcBef>
                <a:spcPts val="575"/>
              </a:spcBef>
              <a:buClr>
                <a:srgbClr val="00B0F0"/>
              </a:buClr>
              <a:buSzPct val="85000"/>
              <a:buFont typeface="Wingdings" pitchFamily="2" charset="2"/>
              <a:buChar char="Ø"/>
            </a:pPr>
            <a:r>
              <a:rPr lang="fr-FR" sz="2200" dirty="0" smtClean="0">
                <a:latin typeface="Times New Roman" pitchFamily="18" charset="0"/>
                <a:cs typeface="Times New Roman" pitchFamily="18" charset="0"/>
              </a:rPr>
              <a:t>ERASMUS MUNDUS </a:t>
            </a:r>
            <a:r>
              <a:rPr lang="fr-FR" sz="2200" dirty="0" err="1" smtClean="0">
                <a:latin typeface="Times New Roman" pitchFamily="18" charset="0"/>
                <a:cs typeface="Times New Roman" pitchFamily="18" charset="0"/>
              </a:rPr>
              <a:t>External</a:t>
            </a:r>
            <a:r>
              <a:rPr lang="fr-FR" sz="2200" dirty="0" smtClean="0">
                <a:latin typeface="Times New Roman" pitchFamily="18" charset="0"/>
                <a:cs typeface="Times New Roman" pitchFamily="18" charset="0"/>
              </a:rPr>
              <a:t> </a:t>
            </a:r>
            <a:r>
              <a:rPr lang="fr-FR" sz="2200" dirty="0" err="1" smtClean="0">
                <a:latin typeface="Times New Roman" pitchFamily="18" charset="0"/>
                <a:cs typeface="Times New Roman" pitchFamily="18" charset="0"/>
              </a:rPr>
              <a:t>Cooperation</a:t>
            </a:r>
            <a:r>
              <a:rPr lang="fr-FR" sz="2200" dirty="0" smtClean="0">
                <a:latin typeface="Times New Roman" pitchFamily="18" charset="0"/>
                <a:cs typeface="Times New Roman" pitchFamily="18" charset="0"/>
              </a:rPr>
              <a:t> Windows, est un programme de coopération et de mobilité  de l’Union Européenne pour l’enseignement supérieur</a:t>
            </a:r>
          </a:p>
          <a:p>
            <a:pPr marL="273050" indent="-273050" algn="just">
              <a:lnSpc>
                <a:spcPts val="2800"/>
              </a:lnSpc>
              <a:spcBef>
                <a:spcPts val="575"/>
              </a:spcBef>
              <a:buClr>
                <a:srgbClr val="00B0F0"/>
              </a:buClr>
              <a:buSzPct val="85000"/>
              <a:buFont typeface="Wingdings" pitchFamily="2" charset="2"/>
              <a:buChar char="Ø"/>
            </a:pPr>
            <a:r>
              <a:rPr lang="fr-FR" sz="2200" dirty="0" smtClean="0">
                <a:latin typeface="Times New Roman" pitchFamily="18" charset="0"/>
                <a:cs typeface="Times New Roman" pitchFamily="18" charset="0"/>
              </a:rPr>
              <a:t>Objectif est de renforcer les coopérations entre les universités des deux rives de la Méditerranée, dans l’optique d’une meilleure compréhension entre les peuples .</a:t>
            </a:r>
          </a:p>
          <a:p>
            <a:pPr marL="273050" indent="-273050" algn="just">
              <a:lnSpc>
                <a:spcPts val="2800"/>
              </a:lnSpc>
              <a:spcBef>
                <a:spcPts val="575"/>
              </a:spcBef>
              <a:buClr>
                <a:srgbClr val="00B0F0"/>
              </a:buClr>
              <a:buSzPct val="85000"/>
              <a:buFont typeface="Wingdings" pitchFamily="2" charset="2"/>
              <a:buChar char="Ø"/>
            </a:pPr>
            <a:r>
              <a:rPr lang="fr-FR" sz="2200" dirty="0" smtClean="0">
                <a:latin typeface="Times New Roman" pitchFamily="18" charset="0"/>
                <a:cs typeface="Times New Roman" pitchFamily="18" charset="0"/>
              </a:rPr>
              <a:t> Ce programme favorise la mobilité des étudiants de niveau licence, mastère, doctorats, les Post-Doctorat et les Personnels Universitaires</a:t>
            </a:r>
            <a:endParaRPr lang="ar-TN" sz="2200" dirty="0" smtClean="0">
              <a:latin typeface="Times New Roman" pitchFamily="18" charset="0"/>
              <a:cs typeface="Times New Roman" pitchFamily="18" charset="0"/>
            </a:endParaRPr>
          </a:p>
          <a:p>
            <a:endParaRPr lang="ar-TN" sz="2400" dirty="0"/>
          </a:p>
        </p:txBody>
      </p:sp>
      <p:graphicFrame>
        <p:nvGraphicFramePr>
          <p:cNvPr id="4" name="Tableau 3"/>
          <p:cNvGraphicFramePr>
            <a:graphicFrameLocks noGrp="1"/>
          </p:cNvGraphicFramePr>
          <p:nvPr/>
        </p:nvGraphicFramePr>
        <p:xfrm>
          <a:off x="1071538" y="4214818"/>
          <a:ext cx="8001024" cy="2428894"/>
        </p:xfrm>
        <a:graphic>
          <a:graphicData uri="http://schemas.openxmlformats.org/drawingml/2006/table">
            <a:tbl>
              <a:tblPr firstRow="1" bandRow="1">
                <a:tableStyleId>{3B4B98B0-60AC-42C2-AFA5-B58CD77FA1E5}</a:tableStyleId>
              </a:tblPr>
              <a:tblGrid>
                <a:gridCol w="2667008"/>
                <a:gridCol w="2667008"/>
                <a:gridCol w="2667008"/>
              </a:tblGrid>
              <a:tr h="505797">
                <a:tc>
                  <a:txBody>
                    <a:bodyPr/>
                    <a:lstStyle/>
                    <a:p>
                      <a:pPr algn="ctr" rtl="1"/>
                      <a:r>
                        <a:rPr lang="fr-FR" sz="1700" dirty="0" smtClean="0"/>
                        <a:t>Type de mobilité</a:t>
                      </a:r>
                      <a:endParaRPr lang="fr-FR" sz="1700" dirty="0">
                        <a:latin typeface="+mn-lt"/>
                        <a:cs typeface="Arial" pitchFamily="34" charset="0"/>
                      </a:endParaRPr>
                    </a:p>
                  </a:txBody>
                  <a:tcPr/>
                </a:tc>
                <a:tc>
                  <a:txBody>
                    <a:bodyPr/>
                    <a:lstStyle/>
                    <a:p>
                      <a:pPr algn="ctr" rtl="1"/>
                      <a:r>
                        <a:rPr lang="fr-FR" sz="1700" dirty="0" smtClean="0"/>
                        <a:t>Montant</a:t>
                      </a:r>
                      <a:r>
                        <a:rPr lang="fr-FR" sz="1700" baseline="0" dirty="0" smtClean="0"/>
                        <a:t> mensuel</a:t>
                      </a:r>
                      <a:endParaRPr lang="fr-FR" sz="1700" dirty="0">
                        <a:latin typeface="+mn-lt"/>
                        <a:cs typeface="Arial" pitchFamily="34" charset="0"/>
                      </a:endParaRPr>
                    </a:p>
                  </a:txBody>
                  <a:tcPr/>
                </a:tc>
                <a:tc>
                  <a:txBody>
                    <a:bodyPr/>
                    <a:lstStyle/>
                    <a:p>
                      <a:pPr algn="ctr" rtl="1"/>
                      <a:r>
                        <a:rPr lang="fr-FR" sz="1700" dirty="0" smtClean="0"/>
                        <a:t>Nombre des mois</a:t>
                      </a:r>
                      <a:endParaRPr lang="fr-FR" sz="1700" dirty="0">
                        <a:latin typeface="+mn-lt"/>
                        <a:cs typeface="Arial" pitchFamily="34" charset="0"/>
                      </a:endParaRPr>
                    </a:p>
                  </a:txBody>
                  <a:tcPr/>
                </a:tc>
              </a:tr>
              <a:tr h="354325">
                <a:tc>
                  <a:txBody>
                    <a:bodyPr/>
                    <a:lstStyle/>
                    <a:p>
                      <a:pPr algn="ctr" rtl="1"/>
                      <a:r>
                        <a:rPr lang="fr-FR" sz="1700" dirty="0" smtClean="0"/>
                        <a:t>Licence</a:t>
                      </a:r>
                      <a:endParaRPr lang="fr-FR" sz="1700" dirty="0">
                        <a:latin typeface="+mn-lt"/>
                        <a:cs typeface="Simplified Arabic" pitchFamily="2" charset="-78"/>
                      </a:endParaRPr>
                    </a:p>
                  </a:txBody>
                  <a:tcPr/>
                </a:tc>
                <a:tc>
                  <a:txBody>
                    <a:bodyPr/>
                    <a:lstStyle/>
                    <a:p>
                      <a:pPr algn="ctr" rtl="0"/>
                      <a:r>
                        <a:rPr lang="fr-FR" sz="1600" dirty="0" smtClean="0">
                          <a:solidFill>
                            <a:schemeClr val="accent3">
                              <a:lumMod val="75000"/>
                            </a:schemeClr>
                          </a:solidFill>
                        </a:rPr>
                        <a:t> </a:t>
                      </a:r>
                      <a:r>
                        <a:rPr lang="ar-TN" sz="1600" dirty="0" smtClean="0">
                          <a:solidFill>
                            <a:schemeClr val="accent3">
                              <a:lumMod val="75000"/>
                            </a:schemeClr>
                          </a:solidFill>
                        </a:rPr>
                        <a:t>1000 </a:t>
                      </a:r>
                      <a:r>
                        <a:rPr lang="fr-FR" sz="1600" dirty="0" smtClean="0">
                          <a:solidFill>
                            <a:schemeClr val="accent3">
                              <a:lumMod val="75000"/>
                            </a:schemeClr>
                          </a:solidFill>
                        </a:rPr>
                        <a:t> Euro</a:t>
                      </a:r>
                      <a:endParaRPr lang="fr-FR" sz="1600" dirty="0">
                        <a:solidFill>
                          <a:schemeClr val="accent3">
                            <a:lumMod val="75000"/>
                          </a:schemeClr>
                        </a:solidFill>
                        <a:latin typeface="+mn-lt"/>
                        <a:cs typeface="Simplified Arabic" pitchFamily="2" charset="-78"/>
                      </a:endParaRPr>
                    </a:p>
                  </a:txBody>
                  <a:tcPr/>
                </a:tc>
                <a:tc>
                  <a:txBody>
                    <a:bodyPr/>
                    <a:lstStyle/>
                    <a:p>
                      <a:pPr algn="ctr" rtl="1"/>
                      <a:r>
                        <a:rPr lang="fr-FR" sz="1600" dirty="0" smtClean="0">
                          <a:solidFill>
                            <a:schemeClr val="accent3">
                              <a:lumMod val="75000"/>
                            </a:schemeClr>
                          </a:solidFill>
                        </a:rPr>
                        <a:t>6</a:t>
                      </a:r>
                      <a:endParaRPr lang="fr-FR" sz="1600" dirty="0">
                        <a:solidFill>
                          <a:schemeClr val="accent3">
                            <a:lumMod val="75000"/>
                          </a:schemeClr>
                        </a:solidFill>
                        <a:latin typeface="+mn-lt"/>
                        <a:cs typeface="Simplified Arabic" pitchFamily="2" charset="-78"/>
                      </a:endParaRPr>
                    </a:p>
                  </a:txBody>
                  <a:tcPr/>
                </a:tc>
              </a:tr>
              <a:tr h="354325">
                <a:tc>
                  <a:txBody>
                    <a:bodyPr/>
                    <a:lstStyle/>
                    <a:p>
                      <a:pPr algn="ctr" rtl="1"/>
                      <a:r>
                        <a:rPr lang="fr-FR" sz="1700" dirty="0" smtClean="0"/>
                        <a:t>Mastère</a:t>
                      </a:r>
                      <a:endParaRPr lang="fr-FR" sz="1700" dirty="0">
                        <a:latin typeface="+mn-lt"/>
                        <a:cs typeface="Simplified Arabic" pitchFamily="2" charset="-78"/>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TN" sz="1600" dirty="0" smtClean="0">
                          <a:solidFill>
                            <a:schemeClr val="accent3">
                              <a:lumMod val="75000"/>
                            </a:schemeClr>
                          </a:solidFill>
                        </a:rPr>
                        <a:t>1000</a:t>
                      </a:r>
                      <a:r>
                        <a:rPr lang="fr-FR" sz="1600" dirty="0" smtClean="0">
                          <a:solidFill>
                            <a:schemeClr val="accent3">
                              <a:lumMod val="75000"/>
                            </a:schemeClr>
                          </a:solidFill>
                        </a:rPr>
                        <a:t> Euro</a:t>
                      </a:r>
                      <a:endParaRPr lang="fr-FR" sz="1600" dirty="0" smtClean="0">
                        <a:solidFill>
                          <a:schemeClr val="accent3">
                            <a:lumMod val="75000"/>
                          </a:schemeClr>
                        </a:solidFill>
                        <a:latin typeface="+mn-lt"/>
                        <a:cs typeface="Simplified Arabic" pitchFamily="2" charset="-78"/>
                      </a:endParaRPr>
                    </a:p>
                  </a:txBody>
                  <a:tcPr/>
                </a:tc>
                <a:tc>
                  <a:txBody>
                    <a:bodyPr/>
                    <a:lstStyle/>
                    <a:p>
                      <a:pPr algn="ctr" rtl="1"/>
                      <a:r>
                        <a:rPr lang="fr-FR" sz="1600" dirty="0" smtClean="0">
                          <a:solidFill>
                            <a:schemeClr val="accent3">
                              <a:lumMod val="75000"/>
                            </a:schemeClr>
                          </a:solidFill>
                        </a:rPr>
                        <a:t>6</a:t>
                      </a:r>
                      <a:endParaRPr lang="fr-FR" sz="1600" dirty="0">
                        <a:solidFill>
                          <a:schemeClr val="accent3">
                            <a:lumMod val="75000"/>
                          </a:schemeClr>
                        </a:solidFill>
                        <a:latin typeface="+mn-lt"/>
                        <a:cs typeface="Simplified Arabic" pitchFamily="2" charset="-78"/>
                      </a:endParaRPr>
                    </a:p>
                  </a:txBody>
                  <a:tcPr/>
                </a:tc>
              </a:tr>
              <a:tr h="354325">
                <a:tc>
                  <a:txBody>
                    <a:bodyPr/>
                    <a:lstStyle/>
                    <a:p>
                      <a:pPr algn="ctr" rtl="1"/>
                      <a:r>
                        <a:rPr lang="fr-FR" sz="1700" dirty="0" smtClean="0"/>
                        <a:t>Doctorat</a:t>
                      </a:r>
                      <a:endParaRPr lang="fr-FR" sz="1700" dirty="0">
                        <a:latin typeface="+mn-lt"/>
                        <a:cs typeface="Simplified Arabic" pitchFamily="2" charset="-78"/>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TN" sz="1600" dirty="0" smtClean="0">
                          <a:solidFill>
                            <a:schemeClr val="accent3">
                              <a:lumMod val="75000"/>
                            </a:schemeClr>
                          </a:solidFill>
                        </a:rPr>
                        <a:t>1500 </a:t>
                      </a:r>
                      <a:r>
                        <a:rPr lang="fr-FR" sz="1600" dirty="0" smtClean="0">
                          <a:solidFill>
                            <a:schemeClr val="accent3">
                              <a:lumMod val="75000"/>
                            </a:schemeClr>
                          </a:solidFill>
                        </a:rPr>
                        <a:t> Euro</a:t>
                      </a:r>
                      <a:endParaRPr lang="fr-FR" sz="1600" dirty="0" smtClean="0">
                        <a:solidFill>
                          <a:schemeClr val="accent3">
                            <a:lumMod val="75000"/>
                          </a:schemeClr>
                        </a:solidFill>
                        <a:latin typeface="+mn-lt"/>
                        <a:cs typeface="Simplified Arabic" pitchFamily="2" charset="-78"/>
                      </a:endParaRPr>
                    </a:p>
                  </a:txBody>
                  <a:tcPr/>
                </a:tc>
                <a:tc>
                  <a:txBody>
                    <a:bodyPr/>
                    <a:lstStyle/>
                    <a:p>
                      <a:pPr algn="ctr" rtl="1"/>
                      <a:r>
                        <a:rPr lang="fr-FR" sz="1600" dirty="0" smtClean="0">
                          <a:solidFill>
                            <a:schemeClr val="accent3">
                              <a:lumMod val="75000"/>
                            </a:schemeClr>
                          </a:solidFill>
                        </a:rPr>
                        <a:t>18</a:t>
                      </a:r>
                      <a:endParaRPr lang="fr-FR" sz="1600" dirty="0">
                        <a:solidFill>
                          <a:schemeClr val="accent3">
                            <a:lumMod val="75000"/>
                          </a:schemeClr>
                        </a:solidFill>
                        <a:latin typeface="+mn-lt"/>
                        <a:cs typeface="Simplified Arabic" pitchFamily="2" charset="-78"/>
                      </a:endParaRPr>
                    </a:p>
                  </a:txBody>
                  <a:tcPr/>
                </a:tc>
              </a:tr>
              <a:tr h="354325">
                <a:tc>
                  <a:txBody>
                    <a:bodyPr/>
                    <a:lstStyle/>
                    <a:p>
                      <a:pPr algn="ctr" rtl="1"/>
                      <a:r>
                        <a:rPr lang="fr-FR" sz="1700" dirty="0" smtClean="0"/>
                        <a:t>Post-Doctorat</a:t>
                      </a:r>
                      <a:endParaRPr lang="fr-FR" sz="1700" dirty="0">
                        <a:latin typeface="+mn-lt"/>
                        <a:cs typeface="Simplified Arabic" pitchFamily="2" charset="-78"/>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fr-FR" sz="1600" kern="1200" dirty="0" smtClean="0">
                          <a:solidFill>
                            <a:schemeClr val="accent3">
                              <a:lumMod val="75000"/>
                            </a:schemeClr>
                          </a:solidFill>
                        </a:rPr>
                        <a:t>1800</a:t>
                      </a:r>
                      <a:r>
                        <a:rPr lang="fr-FR" sz="1600" dirty="0" smtClean="0">
                          <a:solidFill>
                            <a:schemeClr val="accent3">
                              <a:lumMod val="75000"/>
                            </a:schemeClr>
                          </a:solidFill>
                        </a:rPr>
                        <a:t> Euro</a:t>
                      </a:r>
                      <a:endParaRPr lang="fr-FR" sz="1600" dirty="0" smtClean="0">
                        <a:solidFill>
                          <a:schemeClr val="accent3">
                            <a:lumMod val="75000"/>
                          </a:schemeClr>
                        </a:solidFill>
                        <a:latin typeface="+mn-lt"/>
                        <a:cs typeface="Simplified Arabic" pitchFamily="2" charset="-78"/>
                      </a:endParaRPr>
                    </a:p>
                  </a:txBody>
                  <a:tcPr/>
                </a:tc>
                <a:tc>
                  <a:txBody>
                    <a:bodyPr/>
                    <a:lstStyle/>
                    <a:p>
                      <a:pPr algn="ctr" rtl="1"/>
                      <a:r>
                        <a:rPr lang="fr-FR" sz="1600" dirty="0" smtClean="0">
                          <a:solidFill>
                            <a:schemeClr val="accent3">
                              <a:lumMod val="75000"/>
                            </a:schemeClr>
                          </a:solidFill>
                        </a:rPr>
                        <a:t>10</a:t>
                      </a:r>
                      <a:endParaRPr lang="fr-FR" sz="1600" dirty="0">
                        <a:solidFill>
                          <a:schemeClr val="accent3">
                            <a:lumMod val="75000"/>
                          </a:schemeClr>
                        </a:solidFill>
                        <a:latin typeface="+mn-lt"/>
                        <a:cs typeface="Simplified Arabic" pitchFamily="2" charset="-78"/>
                      </a:endParaRPr>
                    </a:p>
                  </a:txBody>
                  <a:tcPr/>
                </a:tc>
              </a:tr>
              <a:tr h="505797">
                <a:tc>
                  <a:txBody>
                    <a:bodyPr/>
                    <a:lstStyle/>
                    <a:p>
                      <a:pPr algn="ctr" rtl="1"/>
                      <a:r>
                        <a:rPr lang="fr-FR" sz="1700" dirty="0" smtClean="0"/>
                        <a:t>Personnels Universitaires</a:t>
                      </a:r>
                      <a:endParaRPr lang="fr-FR" sz="1700" dirty="0">
                        <a:latin typeface="+mn-lt"/>
                        <a:cs typeface="Simplified Arabic" pitchFamily="2" charset="-78"/>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TN" sz="1600" dirty="0" smtClean="0">
                          <a:solidFill>
                            <a:schemeClr val="accent3">
                              <a:lumMod val="75000"/>
                            </a:schemeClr>
                          </a:solidFill>
                        </a:rPr>
                        <a:t>2500</a:t>
                      </a:r>
                      <a:r>
                        <a:rPr lang="fr-FR" sz="1600" dirty="0" smtClean="0">
                          <a:solidFill>
                            <a:schemeClr val="accent3">
                              <a:lumMod val="75000"/>
                            </a:schemeClr>
                          </a:solidFill>
                        </a:rPr>
                        <a:t> Euro</a:t>
                      </a:r>
                      <a:endParaRPr lang="fr-FR" sz="1600" dirty="0" smtClean="0">
                        <a:solidFill>
                          <a:schemeClr val="accent3">
                            <a:lumMod val="75000"/>
                          </a:schemeClr>
                        </a:solidFill>
                        <a:latin typeface="+mn-lt"/>
                        <a:cs typeface="Simplified Arabic" pitchFamily="2" charset="-78"/>
                      </a:endParaRPr>
                    </a:p>
                  </a:txBody>
                  <a:tcPr/>
                </a:tc>
                <a:tc>
                  <a:txBody>
                    <a:bodyPr/>
                    <a:lstStyle/>
                    <a:p>
                      <a:pPr algn="ctr" rtl="1"/>
                      <a:r>
                        <a:rPr lang="fr-FR" sz="1600" dirty="0" smtClean="0">
                          <a:solidFill>
                            <a:schemeClr val="accent3">
                              <a:lumMod val="75000"/>
                            </a:schemeClr>
                          </a:solidFill>
                        </a:rPr>
                        <a:t>1</a:t>
                      </a:r>
                      <a:endParaRPr lang="fr-FR" sz="1600" dirty="0">
                        <a:solidFill>
                          <a:schemeClr val="accent3">
                            <a:lumMod val="75000"/>
                          </a:schemeClr>
                        </a:solidFill>
                        <a:latin typeface="+mn-lt"/>
                        <a:cs typeface="Simplified Arabic" pitchFamily="2" charset="-78"/>
                      </a:endParaRPr>
                    </a:p>
                  </a:txBody>
                  <a:tcPr/>
                </a:tc>
              </a:tr>
            </a:tbl>
          </a:graphicData>
        </a:graphic>
      </p:graphicFrame>
      <p:sp>
        <p:nvSpPr>
          <p:cNvPr id="5" name="ZoneTexte 4"/>
          <p:cNvSpPr txBox="1"/>
          <p:nvPr/>
        </p:nvSpPr>
        <p:spPr>
          <a:xfrm>
            <a:off x="1357290" y="6604084"/>
            <a:ext cx="4143404" cy="253916"/>
          </a:xfrm>
          <a:prstGeom prst="rect">
            <a:avLst/>
          </a:prstGeom>
          <a:noFill/>
        </p:spPr>
        <p:txBody>
          <a:bodyPr wrap="square" rtlCol="0">
            <a:spAutoFit/>
          </a:bodyPr>
          <a:lstStyle/>
          <a:p>
            <a:pPr marL="1143000" indent="-1143000" algn="just">
              <a:spcBef>
                <a:spcPct val="0"/>
              </a:spcBef>
            </a:pPr>
            <a:r>
              <a:rPr lang="fr-FR" sz="1050" b="1" dirty="0" smtClean="0">
                <a:solidFill>
                  <a:srgbClr val="1F497D"/>
                </a:solidFill>
                <a:latin typeface="Times New Roman" pitchFamily="18" charset="0"/>
                <a:ea typeface="Calibri" pitchFamily="34" charset="0"/>
                <a:cs typeface="Times New Roman" pitchFamily="18" charset="0"/>
              </a:rPr>
              <a:t>Les programmes de la commission Européenne</a:t>
            </a:r>
            <a:endParaRPr lang="fr-FR" sz="1050" b="1" dirty="0" smtClean="0">
              <a:latin typeface="Arial" pitchFamily="34" charset="0"/>
              <a:cs typeface="Arial" pitchFamily="34" charset="0"/>
            </a:endParaRPr>
          </a:p>
        </p:txBody>
      </p:sp>
      <p:sp>
        <p:nvSpPr>
          <p:cNvPr id="6" name="Espace réservé du numéro de diapositive 5"/>
          <p:cNvSpPr>
            <a:spLocks noGrp="1"/>
          </p:cNvSpPr>
          <p:nvPr>
            <p:ph type="sldNum" sz="quarter" idx="12"/>
          </p:nvPr>
        </p:nvSpPr>
        <p:spPr/>
        <p:txBody>
          <a:bodyPr/>
          <a:lstStyle/>
          <a:p>
            <a:fld id="{604B16DD-1C8F-4C02-9E4A-AC03EC824C1E}" type="slidenum">
              <a:rPr lang="fr-FR" smtClean="0"/>
              <a:pPr/>
              <a:t>14</a:t>
            </a:fld>
            <a:endParaRPr lang="fr-FR"/>
          </a:p>
        </p:txBody>
      </p:sp>
    </p:spTree>
  </p:cSld>
  <p:clrMapOvr>
    <a:masterClrMapping/>
  </p:clrMapOvr>
  <p:transition advTm="7000">
    <p:pull dir="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0100" y="109815"/>
            <a:ext cx="8143900" cy="461665"/>
          </a:xfrm>
          <a:prstGeom prst="rect">
            <a:avLst/>
          </a:prstGeom>
        </p:spPr>
        <p:txBody>
          <a:bodyPr wrap="square">
            <a:spAutoFit/>
          </a:bodyPr>
          <a:lstStyle/>
          <a:p>
            <a:pPr marL="457200" lvl="0" indent="-457200" eaLnBrk="0" fontAlgn="base" hangingPunct="0">
              <a:spcBef>
                <a:spcPct val="0"/>
              </a:spcBef>
              <a:spcAft>
                <a:spcPct val="0"/>
              </a:spcAft>
              <a:buFont typeface="+mj-lt"/>
              <a:buAutoNum type="arabicPeriod" startAt="3"/>
            </a:pPr>
            <a:r>
              <a:rPr lang="fr-FR" sz="2400" b="1" dirty="0">
                <a:solidFill>
                  <a:srgbClr val="00B0F0"/>
                </a:solidFill>
                <a:latin typeface="Arial" pitchFamily="34" charset="0"/>
                <a:ea typeface="Calibri" pitchFamily="34" charset="0"/>
                <a:cs typeface="Arial" pitchFamily="34" charset="0"/>
              </a:rPr>
              <a:t>Le Programme </a:t>
            </a:r>
            <a:r>
              <a:rPr lang="fr-FR" sz="2400" b="1" dirty="0" err="1">
                <a:solidFill>
                  <a:srgbClr val="00B0F0"/>
                </a:solidFill>
                <a:latin typeface="Arial" pitchFamily="34" charset="0"/>
                <a:ea typeface="Calibri" pitchFamily="34" charset="0"/>
                <a:cs typeface="Arial" pitchFamily="34" charset="0"/>
              </a:rPr>
              <a:t>Tempus</a:t>
            </a:r>
            <a:r>
              <a:rPr lang="fr-FR" sz="2400" b="1" dirty="0">
                <a:solidFill>
                  <a:srgbClr val="00B0F0"/>
                </a:solidFill>
                <a:latin typeface="Arial" pitchFamily="34" charset="0"/>
                <a:ea typeface="Calibri" pitchFamily="34" charset="0"/>
                <a:cs typeface="Arial" pitchFamily="34" charset="0"/>
              </a:rPr>
              <a:t>:</a:t>
            </a:r>
          </a:p>
        </p:txBody>
      </p:sp>
      <p:sp>
        <p:nvSpPr>
          <p:cNvPr id="3" name="ZoneTexte 2"/>
          <p:cNvSpPr txBox="1"/>
          <p:nvPr/>
        </p:nvSpPr>
        <p:spPr>
          <a:xfrm>
            <a:off x="1000100" y="1013658"/>
            <a:ext cx="8072462" cy="5201424"/>
          </a:xfrm>
          <a:prstGeom prst="rect">
            <a:avLst/>
          </a:prstGeom>
          <a:noFill/>
        </p:spPr>
        <p:txBody>
          <a:bodyPr wrap="square" rtlCol="1">
            <a:spAutoFit/>
          </a:bodyPr>
          <a:lstStyle/>
          <a:p>
            <a:pPr algn="just">
              <a:buClr>
                <a:srgbClr val="00B0F0"/>
              </a:buClr>
              <a:buFont typeface="Wingdings" pitchFamily="2" charset="2"/>
              <a:buChar char="Ø"/>
            </a:pPr>
            <a:r>
              <a:rPr lang="fr-FR" sz="2200" b="1" dirty="0" err="1" smtClean="0">
                <a:latin typeface="Times New Roman" pitchFamily="18" charset="0"/>
                <a:cs typeface="Times New Roman" pitchFamily="18" charset="0"/>
              </a:rPr>
              <a:t>Definition</a:t>
            </a:r>
            <a:r>
              <a:rPr lang="fr-FR" sz="2200" b="1" dirty="0" smtClean="0">
                <a:latin typeface="Times New Roman" pitchFamily="18" charset="0"/>
                <a:cs typeface="Times New Roman" pitchFamily="18" charset="0"/>
              </a:rPr>
              <a:t>  du programme </a:t>
            </a:r>
            <a:r>
              <a:rPr lang="fr-FR" sz="2200" b="1" dirty="0" err="1" smtClean="0">
                <a:latin typeface="Times New Roman" pitchFamily="18" charset="0"/>
                <a:cs typeface="Times New Roman" pitchFamily="18" charset="0"/>
              </a:rPr>
              <a:t>Tempus</a:t>
            </a:r>
            <a:endParaRPr lang="fr-FR" sz="2200" b="1" dirty="0" smtClean="0">
              <a:latin typeface="Times New Roman" pitchFamily="18" charset="0"/>
              <a:cs typeface="Times New Roman" pitchFamily="18" charset="0"/>
            </a:endParaRPr>
          </a:p>
          <a:p>
            <a:pPr algn="just"/>
            <a:r>
              <a:rPr lang="fr-FR" sz="2200" dirty="0" smtClean="0">
                <a:latin typeface="Times New Roman" pitchFamily="18" charset="0"/>
                <a:ea typeface="Calibri" pitchFamily="34" charset="0"/>
                <a:cs typeface="Times New Roman" pitchFamily="18" charset="0"/>
              </a:rPr>
              <a:t>    </a:t>
            </a:r>
            <a:r>
              <a:rPr lang="fr-FR" sz="2200" dirty="0" err="1" smtClean="0">
                <a:latin typeface="Times New Roman" pitchFamily="18" charset="0"/>
                <a:ea typeface="Calibri" pitchFamily="34" charset="0"/>
                <a:cs typeface="Times New Roman" pitchFamily="18" charset="0"/>
              </a:rPr>
              <a:t>Tempus</a:t>
            </a:r>
            <a:r>
              <a:rPr lang="fr-FR" sz="2200" dirty="0" smtClean="0">
                <a:latin typeface="Times New Roman" pitchFamily="18" charset="0"/>
                <a:ea typeface="Calibri" pitchFamily="34" charset="0"/>
                <a:cs typeface="Times New Roman" pitchFamily="18" charset="0"/>
              </a:rPr>
              <a:t> est un instrument de soutien pour la modernisation des systèmes d’enseignement Supérieur et le développement économique et social des pays partenaires.</a:t>
            </a:r>
          </a:p>
          <a:p>
            <a:pPr algn="just"/>
            <a:endParaRPr lang="fr-FR" sz="2200" dirty="0" smtClean="0">
              <a:latin typeface="Times New Roman" pitchFamily="18" charset="0"/>
              <a:ea typeface="Calibri" pitchFamily="34" charset="0"/>
              <a:cs typeface="Times New Roman" pitchFamily="18" charset="0"/>
            </a:endParaRPr>
          </a:p>
          <a:p>
            <a:pPr algn="just">
              <a:buClr>
                <a:srgbClr val="00B0F0"/>
              </a:buClr>
              <a:buFont typeface="Wingdings" pitchFamily="2" charset="2"/>
              <a:buChar char="Ø"/>
            </a:pPr>
            <a:r>
              <a:rPr lang="fr-FR" sz="2200" b="1" dirty="0" smtClean="0">
                <a:latin typeface="Times New Roman" pitchFamily="18" charset="0"/>
                <a:cs typeface="Times New Roman" pitchFamily="18" charset="0"/>
              </a:rPr>
              <a:t>Objectifs  du programme </a:t>
            </a:r>
            <a:r>
              <a:rPr lang="fr-FR" sz="2200" b="1" dirty="0" err="1" smtClean="0">
                <a:latin typeface="Times New Roman" pitchFamily="18" charset="0"/>
                <a:cs typeface="Times New Roman" pitchFamily="18" charset="0"/>
              </a:rPr>
              <a:t>Tempus</a:t>
            </a:r>
            <a:r>
              <a:rPr lang="fr-FR" sz="2200" b="1" dirty="0" smtClean="0">
                <a:latin typeface="Times New Roman" pitchFamily="18" charset="0"/>
                <a:cs typeface="Times New Roman" pitchFamily="18" charset="0"/>
              </a:rPr>
              <a:t>:</a:t>
            </a:r>
          </a:p>
          <a:p>
            <a:pPr lvl="1" algn="just">
              <a:buClr>
                <a:schemeClr val="accent3">
                  <a:lumMod val="75000"/>
                </a:schemeClr>
              </a:buClr>
              <a:buFont typeface="Wingdings" pitchFamily="2" charset="2"/>
              <a:buChar char="§"/>
            </a:pPr>
            <a:r>
              <a:rPr lang="fr-FR" sz="2200" dirty="0" smtClean="0">
                <a:latin typeface="Times New Roman" pitchFamily="18" charset="0"/>
                <a:ea typeface="Calibri" pitchFamily="34" charset="0"/>
                <a:cs typeface="Times New Roman" pitchFamily="18" charset="0"/>
              </a:rPr>
              <a:t>Accroître la coopération interuniversitaire et la compréhension interculturelle entre les Etats membres de l’Union Européenne et les 27 pays de la région méditerranéenne, des Balkans occidentaux, d’Europe orientale et d’Asie centrale. </a:t>
            </a:r>
          </a:p>
          <a:p>
            <a:pPr lvl="1" algn="just">
              <a:buClr>
                <a:schemeClr val="accent3">
                  <a:lumMod val="75000"/>
                </a:schemeClr>
              </a:buClr>
              <a:buFont typeface="Wingdings" pitchFamily="2" charset="2"/>
              <a:buChar char="§"/>
            </a:pPr>
            <a:r>
              <a:rPr lang="fr-FR" sz="2200" dirty="0" smtClean="0">
                <a:latin typeface="Times New Roman" pitchFamily="18" charset="0"/>
                <a:ea typeface="Calibri" pitchFamily="34" charset="0"/>
                <a:cs typeface="Times New Roman" pitchFamily="18" charset="0"/>
              </a:rPr>
              <a:t>Développer et moderniser les programmes d’études et les pratiques de gestion des universités, </a:t>
            </a:r>
          </a:p>
          <a:p>
            <a:pPr lvl="1" algn="just">
              <a:buClr>
                <a:schemeClr val="accent3">
                  <a:lumMod val="75000"/>
                </a:schemeClr>
              </a:buClr>
              <a:buFont typeface="Wingdings" pitchFamily="2" charset="2"/>
              <a:buChar char="§"/>
            </a:pPr>
            <a:r>
              <a:rPr lang="fr-FR" sz="2200" dirty="0" smtClean="0">
                <a:latin typeface="Times New Roman" pitchFamily="18" charset="0"/>
                <a:ea typeface="Calibri" pitchFamily="34" charset="0"/>
                <a:cs typeface="Times New Roman" pitchFamily="18" charset="0"/>
              </a:rPr>
              <a:t>promettre les réformes de l’ enseignement supérieur, dans le droit fil du processus de Bologne.</a:t>
            </a:r>
          </a:p>
          <a:p>
            <a:endParaRPr lang="ar-TN" sz="2400" dirty="0"/>
          </a:p>
        </p:txBody>
      </p:sp>
      <p:sp>
        <p:nvSpPr>
          <p:cNvPr id="5" name="ZoneTexte 4"/>
          <p:cNvSpPr txBox="1"/>
          <p:nvPr/>
        </p:nvSpPr>
        <p:spPr>
          <a:xfrm>
            <a:off x="1357290" y="6604084"/>
            <a:ext cx="4143404" cy="253916"/>
          </a:xfrm>
          <a:prstGeom prst="rect">
            <a:avLst/>
          </a:prstGeom>
          <a:noFill/>
        </p:spPr>
        <p:txBody>
          <a:bodyPr wrap="square" rtlCol="0">
            <a:spAutoFit/>
          </a:bodyPr>
          <a:lstStyle/>
          <a:p>
            <a:pPr marL="1143000" indent="-1143000" algn="just">
              <a:spcBef>
                <a:spcPct val="0"/>
              </a:spcBef>
            </a:pPr>
            <a:r>
              <a:rPr lang="fr-FR" sz="1050" b="1" dirty="0" smtClean="0">
                <a:solidFill>
                  <a:srgbClr val="1F497D"/>
                </a:solidFill>
                <a:latin typeface="Times New Roman" pitchFamily="18" charset="0"/>
                <a:ea typeface="Calibri" pitchFamily="34" charset="0"/>
                <a:cs typeface="Times New Roman" pitchFamily="18" charset="0"/>
              </a:rPr>
              <a:t>Les programmes de la commission Européenne</a:t>
            </a:r>
            <a:endParaRPr lang="fr-FR" sz="1050" b="1" dirty="0" smtClean="0">
              <a:latin typeface="Arial" pitchFamily="34" charset="0"/>
              <a:cs typeface="Arial" pitchFamily="34" charset="0"/>
            </a:endParaRPr>
          </a:p>
        </p:txBody>
      </p:sp>
      <p:sp>
        <p:nvSpPr>
          <p:cNvPr id="6" name="Espace réservé du numéro de diapositive 5"/>
          <p:cNvSpPr>
            <a:spLocks noGrp="1"/>
          </p:cNvSpPr>
          <p:nvPr>
            <p:ph type="sldNum" sz="quarter" idx="12"/>
          </p:nvPr>
        </p:nvSpPr>
        <p:spPr/>
        <p:txBody>
          <a:bodyPr/>
          <a:lstStyle/>
          <a:p>
            <a:fld id="{604B16DD-1C8F-4C02-9E4A-AC03EC824C1E}" type="slidenum">
              <a:rPr lang="fr-FR" smtClean="0"/>
              <a:pPr/>
              <a:t>15</a:t>
            </a:fld>
            <a:endParaRPr lang="fr-FR"/>
          </a:p>
        </p:txBody>
      </p:sp>
    </p:spTree>
  </p:cSld>
  <p:clrMapOvr>
    <a:masterClrMapping/>
  </p:clrMapOvr>
  <p:transition advTm="7000">
    <p:pull dir="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0100" y="-24"/>
            <a:ext cx="8143900" cy="830997"/>
          </a:xfrm>
          <a:prstGeom prst="rect">
            <a:avLst/>
          </a:prstGeom>
        </p:spPr>
        <p:txBody>
          <a:bodyPr wrap="square">
            <a:spAutoFit/>
          </a:bodyPr>
          <a:lstStyle/>
          <a:p>
            <a:pPr marL="457200" lvl="0" indent="-457200" eaLnBrk="0" fontAlgn="base" hangingPunct="0">
              <a:spcBef>
                <a:spcPct val="0"/>
              </a:spcBef>
              <a:spcAft>
                <a:spcPct val="0"/>
              </a:spcAft>
              <a:buFont typeface="+mj-lt"/>
              <a:buAutoNum type="arabicPeriod" startAt="4"/>
            </a:pPr>
            <a:r>
              <a:rPr lang="fr-FR" sz="2400" b="1" dirty="0" smtClean="0">
                <a:solidFill>
                  <a:srgbClr val="00B0F0"/>
                </a:solidFill>
                <a:latin typeface="Arial" pitchFamily="34" charset="0"/>
                <a:ea typeface="Calibri" pitchFamily="34" charset="0"/>
                <a:cs typeface="Arial" pitchFamily="34" charset="0"/>
              </a:rPr>
              <a:t>Instrument </a:t>
            </a:r>
            <a:r>
              <a:rPr lang="fr-FR" sz="2400" b="1" dirty="0">
                <a:solidFill>
                  <a:srgbClr val="00B0F0"/>
                </a:solidFill>
                <a:latin typeface="Arial" pitchFamily="34" charset="0"/>
                <a:ea typeface="Calibri" pitchFamily="34" charset="0"/>
                <a:cs typeface="Arial" pitchFamily="34" charset="0"/>
              </a:rPr>
              <a:t>Européen de la Politique de Voisinage – la coopération transfrontalière.  </a:t>
            </a:r>
          </a:p>
        </p:txBody>
      </p:sp>
      <p:sp>
        <p:nvSpPr>
          <p:cNvPr id="3" name="ZoneTexte 2"/>
          <p:cNvSpPr txBox="1"/>
          <p:nvPr/>
        </p:nvSpPr>
        <p:spPr>
          <a:xfrm>
            <a:off x="1000100" y="1129052"/>
            <a:ext cx="8143900" cy="2913618"/>
          </a:xfrm>
          <a:prstGeom prst="rect">
            <a:avLst/>
          </a:prstGeom>
          <a:noFill/>
        </p:spPr>
        <p:txBody>
          <a:bodyPr wrap="square" rtlCol="1">
            <a:spAutoFit/>
          </a:bodyPr>
          <a:lstStyle/>
          <a:p>
            <a:pPr algn="just">
              <a:lnSpc>
                <a:spcPts val="2500"/>
              </a:lnSpc>
              <a:defRPr/>
            </a:pPr>
            <a:endParaRPr lang="fr-FR" dirty="0" smtClean="0">
              <a:latin typeface="Times New Roman" pitchFamily="18" charset="0"/>
              <a:cs typeface="Times New Roman" pitchFamily="18" charset="0"/>
            </a:endParaRPr>
          </a:p>
          <a:p>
            <a:pPr algn="just">
              <a:lnSpc>
                <a:spcPts val="2500"/>
              </a:lnSpc>
              <a:defRPr/>
            </a:pPr>
            <a:r>
              <a:rPr lang="fr-FR" dirty="0" smtClean="0">
                <a:latin typeface="Times New Roman" pitchFamily="18" charset="0"/>
                <a:cs typeface="Times New Roman" pitchFamily="18" charset="0"/>
              </a:rPr>
              <a:t>Instrument Européen de Voisinage et Partenariat est l’instrument financier de la Politique Européenne de Voisinage pour la période 2007-2013.</a:t>
            </a:r>
            <a:r>
              <a:rPr lang="fr-FR" dirty="0" smtClean="0">
                <a:solidFill>
                  <a:srgbClr val="7A0000"/>
                </a:solidFill>
                <a:latin typeface="Times New Roman" pitchFamily="18" charset="0"/>
                <a:cs typeface="Times New Roman" pitchFamily="18" charset="0"/>
              </a:rPr>
              <a:t> </a:t>
            </a:r>
          </a:p>
          <a:p>
            <a:pPr algn="just">
              <a:lnSpc>
                <a:spcPts val="2500"/>
              </a:lnSpc>
              <a:defRPr/>
            </a:pPr>
            <a:r>
              <a:rPr lang="fr-FR" dirty="0" smtClean="0">
                <a:solidFill>
                  <a:srgbClr val="7A0000"/>
                </a:solidFill>
                <a:latin typeface="Times New Roman" pitchFamily="18" charset="0"/>
                <a:cs typeface="Times New Roman" pitchFamily="18" charset="0"/>
              </a:rPr>
              <a:t>il est doté d’une allocation globale d’environ € 11 milliards.</a:t>
            </a:r>
            <a:endParaRPr lang="en-US" dirty="0" smtClean="0">
              <a:latin typeface="Times New Roman" pitchFamily="18" charset="0"/>
              <a:cs typeface="Times New Roman" pitchFamily="18" charset="0"/>
            </a:endParaRPr>
          </a:p>
          <a:p>
            <a:pPr algn="ctr">
              <a:lnSpc>
                <a:spcPts val="2000"/>
              </a:lnSpc>
              <a:defRPr/>
            </a:pPr>
            <a:endParaRPr lang="fr-FR" dirty="0" smtClean="0">
              <a:latin typeface="Times New Roman" pitchFamily="18" charset="0"/>
              <a:cs typeface="Times New Roman" pitchFamily="18" charset="0"/>
            </a:endParaRPr>
          </a:p>
          <a:p>
            <a:pPr algn="ctr">
              <a:lnSpc>
                <a:spcPts val="2000"/>
              </a:lnSpc>
              <a:defRPr/>
            </a:pPr>
            <a:endParaRPr lang="fr-FR" dirty="0" smtClean="0">
              <a:latin typeface="Times New Roman" pitchFamily="18" charset="0"/>
              <a:cs typeface="Times New Roman" pitchFamily="18" charset="0"/>
            </a:endParaRPr>
          </a:p>
          <a:p>
            <a:pPr algn="ctr">
              <a:lnSpc>
                <a:spcPts val="2000"/>
              </a:lnSpc>
              <a:defRPr/>
            </a:pPr>
            <a:r>
              <a:rPr lang="fr-FR" dirty="0" smtClean="0">
                <a:latin typeface="Times New Roman" pitchFamily="18" charset="0"/>
                <a:cs typeface="Times New Roman" pitchFamily="18" charset="0"/>
              </a:rPr>
              <a:t>IEVP</a:t>
            </a:r>
            <a:endParaRPr lang="en-US" dirty="0" smtClean="0">
              <a:latin typeface="Times New Roman" pitchFamily="18" charset="0"/>
              <a:cs typeface="Times New Roman" pitchFamily="18" charset="0"/>
            </a:endParaRPr>
          </a:p>
          <a:p>
            <a:pPr algn="ctr">
              <a:lnSpc>
                <a:spcPts val="2000"/>
              </a:lnSpc>
              <a:defRPr/>
            </a:pPr>
            <a:r>
              <a:rPr lang="fr-FR" dirty="0" smtClean="0">
                <a:latin typeface="Times New Roman" pitchFamily="18" charset="0"/>
                <a:cs typeface="Times New Roman" pitchFamily="18" charset="0"/>
              </a:rPr>
              <a:t>BUDGET TOTAL</a:t>
            </a:r>
            <a:endParaRPr lang="en-US" dirty="0" smtClean="0">
              <a:latin typeface="Times New Roman" pitchFamily="18" charset="0"/>
              <a:cs typeface="Times New Roman" pitchFamily="18" charset="0"/>
            </a:endParaRPr>
          </a:p>
          <a:p>
            <a:pPr algn="ctr">
              <a:lnSpc>
                <a:spcPts val="2000"/>
              </a:lnSpc>
              <a:defRPr/>
            </a:pPr>
            <a:r>
              <a:rPr lang="fr-FR" dirty="0" smtClean="0">
                <a:latin typeface="Times New Roman" pitchFamily="18" charset="0"/>
                <a:cs typeface="Times New Roman" pitchFamily="18" charset="0"/>
              </a:rPr>
              <a:t>environ € 11 milliards</a:t>
            </a:r>
          </a:p>
          <a:p>
            <a:pPr algn="ctr">
              <a:lnSpc>
                <a:spcPts val="2000"/>
              </a:lnSpc>
              <a:defRPr/>
            </a:pPr>
            <a:endParaRPr lang="ar-TN" sz="2400" dirty="0">
              <a:latin typeface="Times New Roman" pitchFamily="18" charset="0"/>
              <a:ea typeface="Calibri" pitchFamily="34" charset="0"/>
              <a:cs typeface="Times New Roman" pitchFamily="18" charset="0"/>
            </a:endParaRPr>
          </a:p>
        </p:txBody>
      </p:sp>
      <p:sp>
        <p:nvSpPr>
          <p:cNvPr id="7" name="ZoneTexte 6"/>
          <p:cNvSpPr txBox="1"/>
          <p:nvPr/>
        </p:nvSpPr>
        <p:spPr>
          <a:xfrm>
            <a:off x="1285852" y="4071943"/>
            <a:ext cx="3429024" cy="2336400"/>
          </a:xfrm>
          <a:prstGeom prst="rect">
            <a:avLst/>
          </a:prstGeom>
        </p:spPr>
        <p:style>
          <a:lnRef idx="2">
            <a:schemeClr val="accent1"/>
          </a:lnRef>
          <a:fillRef idx="1">
            <a:schemeClr val="lt1"/>
          </a:fillRef>
          <a:effectRef idx="0">
            <a:schemeClr val="accent1"/>
          </a:effectRef>
          <a:fontRef idx="minor">
            <a:schemeClr val="dk1"/>
          </a:fontRef>
        </p:style>
        <p:txBody>
          <a:bodyPr wrap="square" rtlCol="1">
            <a:spAutoFit/>
          </a:bodyPr>
          <a:lstStyle/>
          <a:p>
            <a:pPr algn="ctr">
              <a:lnSpc>
                <a:spcPts val="2500"/>
              </a:lnSpc>
              <a:defRPr/>
            </a:pPr>
            <a:r>
              <a:rPr lang="fr-FR" dirty="0" smtClean="0">
                <a:solidFill>
                  <a:srgbClr val="7A0000"/>
                </a:solidFill>
                <a:latin typeface="Times New Roman" pitchFamily="18" charset="0"/>
                <a:cs typeface="Times New Roman" pitchFamily="18" charset="0"/>
              </a:rPr>
              <a:t>Programmes nationaux,</a:t>
            </a:r>
          </a:p>
          <a:p>
            <a:pPr algn="ctr">
              <a:lnSpc>
                <a:spcPts val="2500"/>
              </a:lnSpc>
              <a:defRPr/>
            </a:pPr>
            <a:r>
              <a:rPr lang="fr-FR" dirty="0" smtClean="0">
                <a:solidFill>
                  <a:srgbClr val="7A0000"/>
                </a:solidFill>
                <a:latin typeface="Times New Roman" pitchFamily="18" charset="0"/>
                <a:cs typeface="Times New Roman" pitchFamily="18" charset="0"/>
              </a:rPr>
              <a:t>régionaux et thématiques</a:t>
            </a:r>
          </a:p>
          <a:p>
            <a:pPr algn="ctr">
              <a:defRPr/>
            </a:pPr>
            <a:endParaRPr lang="en-US" sz="1400" dirty="0" smtClean="0">
              <a:solidFill>
                <a:srgbClr val="7A0000"/>
              </a:solidFill>
              <a:latin typeface="Times New Roman" pitchFamily="18" charset="0"/>
              <a:cs typeface="Times New Roman" pitchFamily="18" charset="0"/>
            </a:endParaRPr>
          </a:p>
          <a:p>
            <a:pPr algn="ctr">
              <a:defRPr/>
            </a:pPr>
            <a:r>
              <a:rPr lang="fr-FR" dirty="0" smtClean="0">
                <a:latin typeface="Times New Roman" pitchFamily="18" charset="0"/>
                <a:cs typeface="Times New Roman" pitchFamily="18" charset="0"/>
              </a:rPr>
              <a:t>Environ € 10,6 milliards</a:t>
            </a:r>
            <a:endParaRPr lang="en-US" dirty="0" smtClean="0">
              <a:latin typeface="Times New Roman" pitchFamily="18" charset="0"/>
              <a:cs typeface="Times New Roman" pitchFamily="18" charset="0"/>
            </a:endParaRPr>
          </a:p>
          <a:p>
            <a:pPr algn="ctr">
              <a:lnSpc>
                <a:spcPts val="2500"/>
              </a:lnSpc>
              <a:defRPr/>
            </a:pPr>
            <a:r>
              <a:rPr lang="fr-FR" dirty="0" smtClean="0">
                <a:latin typeface="Times New Roman" pitchFamily="18" charset="0"/>
                <a:cs typeface="Times New Roman" pitchFamily="18" charset="0"/>
              </a:rPr>
              <a:t>(Rubrique 4 budget UE)</a:t>
            </a:r>
          </a:p>
          <a:p>
            <a:pPr algn="ctr">
              <a:lnSpc>
                <a:spcPts val="2500"/>
              </a:lnSpc>
              <a:defRPr/>
            </a:pPr>
            <a:r>
              <a:rPr lang="fr-FR" dirty="0" smtClean="0">
                <a:latin typeface="Times New Roman" pitchFamily="18" charset="0"/>
                <a:cs typeface="Times New Roman" pitchFamily="18" charset="0"/>
              </a:rPr>
              <a:t>correspondant à 95% des</a:t>
            </a:r>
            <a:endParaRPr lang="en-US" dirty="0" smtClean="0">
              <a:latin typeface="Times New Roman" pitchFamily="18" charset="0"/>
              <a:cs typeface="Times New Roman" pitchFamily="18" charset="0"/>
            </a:endParaRPr>
          </a:p>
          <a:p>
            <a:pPr algn="ctr">
              <a:lnSpc>
                <a:spcPts val="2500"/>
              </a:lnSpc>
              <a:defRPr/>
            </a:pPr>
            <a:r>
              <a:rPr lang="fr-FR" dirty="0" smtClean="0">
                <a:latin typeface="Times New Roman" pitchFamily="18" charset="0"/>
                <a:cs typeface="Times New Roman" pitchFamily="18" charset="0"/>
              </a:rPr>
              <a:t>ressources IEVP</a:t>
            </a:r>
          </a:p>
          <a:p>
            <a:pPr algn="ctr">
              <a:lnSpc>
                <a:spcPts val="2500"/>
              </a:lnSpc>
              <a:defRPr/>
            </a:pPr>
            <a:endParaRPr lang="ar-TN" sz="1200" dirty="0">
              <a:latin typeface="Times New Roman" pitchFamily="18" charset="0"/>
              <a:cs typeface="Times New Roman" pitchFamily="18" charset="0"/>
            </a:endParaRPr>
          </a:p>
        </p:txBody>
      </p:sp>
      <p:sp>
        <p:nvSpPr>
          <p:cNvPr id="8" name="ZoneTexte 7"/>
          <p:cNvSpPr txBox="1"/>
          <p:nvPr/>
        </p:nvSpPr>
        <p:spPr>
          <a:xfrm>
            <a:off x="5055637" y="4080035"/>
            <a:ext cx="3802643" cy="2336400"/>
          </a:xfrm>
          <a:prstGeom prst="rect">
            <a:avLst/>
          </a:prstGeom>
        </p:spPr>
        <p:style>
          <a:lnRef idx="2">
            <a:schemeClr val="accent1"/>
          </a:lnRef>
          <a:fillRef idx="1">
            <a:schemeClr val="lt1"/>
          </a:fillRef>
          <a:effectRef idx="0">
            <a:schemeClr val="accent1"/>
          </a:effectRef>
          <a:fontRef idx="minor">
            <a:schemeClr val="dk1"/>
          </a:fontRef>
        </p:style>
        <p:txBody>
          <a:bodyPr wrap="none" rtlCol="1">
            <a:spAutoFit/>
          </a:bodyPr>
          <a:lstStyle/>
          <a:p>
            <a:pPr algn="ctr">
              <a:lnSpc>
                <a:spcPts val="2200"/>
              </a:lnSpc>
              <a:defRPr/>
            </a:pPr>
            <a:r>
              <a:rPr lang="fr-FR" dirty="0" smtClean="0">
                <a:solidFill>
                  <a:srgbClr val="7A0000"/>
                </a:solidFill>
                <a:latin typeface="Times New Roman" pitchFamily="18" charset="0"/>
                <a:cs typeface="Times New Roman" pitchFamily="18" charset="0"/>
              </a:rPr>
              <a:t>Programmes de coopération</a:t>
            </a:r>
          </a:p>
          <a:p>
            <a:pPr algn="ctr">
              <a:lnSpc>
                <a:spcPts val="2200"/>
              </a:lnSpc>
              <a:defRPr/>
            </a:pPr>
            <a:r>
              <a:rPr lang="fr-FR" dirty="0" smtClean="0">
                <a:solidFill>
                  <a:srgbClr val="7A0000"/>
                </a:solidFill>
                <a:latin typeface="Times New Roman" pitchFamily="18" charset="0"/>
                <a:cs typeface="Times New Roman" pitchFamily="18" charset="0"/>
              </a:rPr>
              <a:t>transfrontalière</a:t>
            </a:r>
            <a:endParaRPr lang="en-US" dirty="0" smtClean="0">
              <a:solidFill>
                <a:srgbClr val="7A0000"/>
              </a:solidFill>
              <a:latin typeface="Times New Roman" pitchFamily="18" charset="0"/>
              <a:cs typeface="Times New Roman" pitchFamily="18" charset="0"/>
            </a:endParaRPr>
          </a:p>
          <a:p>
            <a:pPr algn="ctr">
              <a:lnSpc>
                <a:spcPts val="2200"/>
              </a:lnSpc>
              <a:defRPr/>
            </a:pPr>
            <a:r>
              <a:rPr lang="fr-FR" dirty="0" smtClean="0">
                <a:solidFill>
                  <a:srgbClr val="7A0000"/>
                </a:solidFill>
                <a:latin typeface="Times New Roman" pitchFamily="18" charset="0"/>
                <a:cs typeface="Times New Roman" pitchFamily="18" charset="0"/>
              </a:rPr>
              <a:t>(IEVP CT)</a:t>
            </a:r>
            <a:endParaRPr lang="en-US" dirty="0" smtClean="0">
              <a:solidFill>
                <a:srgbClr val="7A0000"/>
              </a:solidFill>
              <a:latin typeface="Times New Roman" pitchFamily="18" charset="0"/>
              <a:cs typeface="Times New Roman" pitchFamily="18" charset="0"/>
            </a:endParaRPr>
          </a:p>
          <a:p>
            <a:pPr algn="ctr">
              <a:lnSpc>
                <a:spcPts val="2200"/>
              </a:lnSpc>
              <a:defRPr/>
            </a:pPr>
            <a:r>
              <a:rPr lang="fr-FR" dirty="0" smtClean="0">
                <a:latin typeface="Times New Roman" pitchFamily="18" charset="0"/>
                <a:cs typeface="Times New Roman" pitchFamily="18" charset="0"/>
              </a:rPr>
              <a:t>Environ € 1 milliard dont:</a:t>
            </a:r>
          </a:p>
          <a:p>
            <a:pPr algn="ctr">
              <a:lnSpc>
                <a:spcPts val="2200"/>
              </a:lnSpc>
              <a:defRPr/>
            </a:pPr>
            <a:r>
              <a:rPr lang="fr-FR" dirty="0" smtClean="0">
                <a:latin typeface="Times New Roman" pitchFamily="18" charset="0"/>
                <a:cs typeface="Times New Roman" pitchFamily="18" charset="0"/>
              </a:rPr>
              <a:t>€ 527 millions (Rubrique 4 budget UE)</a:t>
            </a:r>
            <a:endParaRPr lang="en-US" dirty="0" smtClean="0">
              <a:latin typeface="Times New Roman" pitchFamily="18" charset="0"/>
              <a:cs typeface="Times New Roman" pitchFamily="18" charset="0"/>
            </a:endParaRPr>
          </a:p>
          <a:p>
            <a:pPr algn="ctr">
              <a:lnSpc>
                <a:spcPts val="2200"/>
              </a:lnSpc>
              <a:defRPr/>
            </a:pPr>
            <a:r>
              <a:rPr lang="fr-FR" dirty="0" smtClean="0">
                <a:latin typeface="Times New Roman" pitchFamily="18" charset="0"/>
                <a:cs typeface="Times New Roman" pitchFamily="18" charset="0"/>
              </a:rPr>
              <a:t>correspondant à 5% des ressources de</a:t>
            </a:r>
          </a:p>
          <a:p>
            <a:pPr algn="ctr">
              <a:lnSpc>
                <a:spcPts val="2200"/>
              </a:lnSpc>
              <a:defRPr/>
            </a:pPr>
            <a:r>
              <a:rPr lang="fr-FR" dirty="0" smtClean="0">
                <a:latin typeface="Times New Roman" pitchFamily="18" charset="0"/>
                <a:cs typeface="Times New Roman" pitchFamily="18" charset="0"/>
              </a:rPr>
              <a:t>l’IEVP</a:t>
            </a:r>
            <a:endParaRPr lang="en-US" dirty="0" smtClean="0">
              <a:latin typeface="Times New Roman" pitchFamily="18" charset="0"/>
              <a:cs typeface="Times New Roman" pitchFamily="18" charset="0"/>
            </a:endParaRPr>
          </a:p>
          <a:p>
            <a:pPr algn="ctr">
              <a:lnSpc>
                <a:spcPts val="2200"/>
              </a:lnSpc>
              <a:defRPr/>
            </a:pPr>
            <a:r>
              <a:rPr lang="fr-FR" dirty="0" smtClean="0">
                <a:latin typeface="Times New Roman" pitchFamily="18" charset="0"/>
                <a:cs typeface="Times New Roman" pitchFamily="18" charset="0"/>
              </a:rPr>
              <a:t>+  € 591 millions (ressources FEDER)</a:t>
            </a:r>
            <a:endParaRPr lang="ar-TN" dirty="0">
              <a:latin typeface="Times New Roman" pitchFamily="18" charset="0"/>
              <a:cs typeface="Times New Roman" pitchFamily="18" charset="0"/>
            </a:endParaRPr>
          </a:p>
        </p:txBody>
      </p:sp>
      <p:sp>
        <p:nvSpPr>
          <p:cNvPr id="10" name="ZoneTexte 9"/>
          <p:cNvSpPr txBox="1"/>
          <p:nvPr/>
        </p:nvSpPr>
        <p:spPr>
          <a:xfrm>
            <a:off x="1357290" y="6604084"/>
            <a:ext cx="4143404" cy="253916"/>
          </a:xfrm>
          <a:prstGeom prst="rect">
            <a:avLst/>
          </a:prstGeom>
          <a:noFill/>
        </p:spPr>
        <p:txBody>
          <a:bodyPr wrap="square" rtlCol="0">
            <a:spAutoFit/>
          </a:bodyPr>
          <a:lstStyle/>
          <a:p>
            <a:pPr marL="1143000" indent="-1143000" algn="just">
              <a:spcBef>
                <a:spcPct val="0"/>
              </a:spcBef>
            </a:pPr>
            <a:r>
              <a:rPr lang="fr-FR" sz="1050" b="1" dirty="0" smtClean="0">
                <a:solidFill>
                  <a:srgbClr val="1F497D"/>
                </a:solidFill>
                <a:latin typeface="Times New Roman" pitchFamily="18" charset="0"/>
                <a:ea typeface="Calibri" pitchFamily="34" charset="0"/>
                <a:cs typeface="Times New Roman" pitchFamily="18" charset="0"/>
              </a:rPr>
              <a:t>Les programmes de la commission Européenne</a:t>
            </a:r>
            <a:endParaRPr lang="fr-FR" sz="1050" b="1" dirty="0" smtClean="0">
              <a:latin typeface="Arial" pitchFamily="34" charset="0"/>
              <a:cs typeface="Arial" pitchFamily="34" charset="0"/>
            </a:endParaRPr>
          </a:p>
        </p:txBody>
      </p:sp>
      <p:sp>
        <p:nvSpPr>
          <p:cNvPr id="11" name="Espace réservé du numéro de diapositive 10"/>
          <p:cNvSpPr>
            <a:spLocks noGrp="1"/>
          </p:cNvSpPr>
          <p:nvPr>
            <p:ph type="sldNum" sz="quarter" idx="12"/>
          </p:nvPr>
        </p:nvSpPr>
        <p:spPr/>
        <p:txBody>
          <a:bodyPr/>
          <a:lstStyle/>
          <a:p>
            <a:fld id="{604B16DD-1C8F-4C02-9E4A-AC03EC824C1E}" type="slidenum">
              <a:rPr lang="fr-FR" smtClean="0"/>
              <a:pPr/>
              <a:t>16</a:t>
            </a:fld>
            <a:endParaRPr lang="fr-FR"/>
          </a:p>
        </p:txBody>
      </p:sp>
    </p:spTree>
  </p:cSld>
  <p:clrMapOvr>
    <a:masterClrMapping/>
  </p:clrMapOvr>
  <p:transition advTm="7000">
    <p:pull dir="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3"/>
          <a:srcRect/>
          <a:stretch>
            <a:fillRect/>
          </a:stretch>
        </p:blipFill>
        <p:spPr bwMode="auto">
          <a:xfrm>
            <a:off x="1000100" y="642918"/>
            <a:ext cx="8143899" cy="5786478"/>
          </a:xfrm>
          <a:prstGeom prst="rect">
            <a:avLst/>
          </a:prstGeom>
          <a:noFill/>
          <a:ln w="9525">
            <a:noFill/>
            <a:miter lim="800000"/>
            <a:headEnd/>
            <a:tailEnd/>
          </a:ln>
        </p:spPr>
      </p:pic>
      <p:sp>
        <p:nvSpPr>
          <p:cNvPr id="8" name="ZoneTexte 7"/>
          <p:cNvSpPr txBox="1"/>
          <p:nvPr/>
        </p:nvSpPr>
        <p:spPr>
          <a:xfrm>
            <a:off x="1000100" y="169111"/>
            <a:ext cx="8143900" cy="830997"/>
          </a:xfrm>
          <a:prstGeom prst="rect">
            <a:avLst/>
          </a:prstGeom>
          <a:noFill/>
        </p:spPr>
        <p:txBody>
          <a:bodyPr wrap="square" rtlCol="0">
            <a:spAutoFit/>
          </a:bodyPr>
          <a:lstStyle/>
          <a:p>
            <a:pPr algn="ctr"/>
            <a:r>
              <a:rPr lang="fr-FR" sz="2400" dirty="0" smtClean="0">
                <a:solidFill>
                  <a:schemeClr val="accent5">
                    <a:lumMod val="75000"/>
                  </a:schemeClr>
                </a:solidFill>
              </a:rPr>
              <a:t>Le cadre stratégique: priorités et mesures</a:t>
            </a:r>
          </a:p>
          <a:p>
            <a:pPr algn="ctr"/>
            <a:endParaRPr lang="fr-FR" sz="2400" dirty="0">
              <a:solidFill>
                <a:schemeClr val="accent5">
                  <a:lumMod val="75000"/>
                </a:schemeClr>
              </a:solidFill>
            </a:endParaRPr>
          </a:p>
        </p:txBody>
      </p:sp>
      <p:sp>
        <p:nvSpPr>
          <p:cNvPr id="9" name="ZoneTexte 8"/>
          <p:cNvSpPr txBox="1"/>
          <p:nvPr/>
        </p:nvSpPr>
        <p:spPr>
          <a:xfrm>
            <a:off x="1357290" y="6604084"/>
            <a:ext cx="4143404" cy="253916"/>
          </a:xfrm>
          <a:prstGeom prst="rect">
            <a:avLst/>
          </a:prstGeom>
          <a:noFill/>
        </p:spPr>
        <p:txBody>
          <a:bodyPr wrap="square" rtlCol="0">
            <a:spAutoFit/>
          </a:bodyPr>
          <a:lstStyle/>
          <a:p>
            <a:pPr marL="1143000" indent="-1143000" algn="just">
              <a:spcBef>
                <a:spcPct val="0"/>
              </a:spcBef>
            </a:pPr>
            <a:r>
              <a:rPr lang="fr-FR" sz="1050" b="1" dirty="0" smtClean="0">
                <a:solidFill>
                  <a:srgbClr val="1F497D"/>
                </a:solidFill>
                <a:latin typeface="Times New Roman" pitchFamily="18" charset="0"/>
                <a:ea typeface="Calibri" pitchFamily="34" charset="0"/>
                <a:cs typeface="Times New Roman" pitchFamily="18" charset="0"/>
              </a:rPr>
              <a:t>Les programmes de la commission Européenne</a:t>
            </a:r>
            <a:endParaRPr lang="fr-FR" sz="1050" b="1" dirty="0" smtClean="0">
              <a:latin typeface="Arial" pitchFamily="34" charset="0"/>
              <a:cs typeface="Arial" pitchFamily="34" charset="0"/>
            </a:endParaRPr>
          </a:p>
        </p:txBody>
      </p:sp>
      <p:sp>
        <p:nvSpPr>
          <p:cNvPr id="10" name="Espace réservé du numéro de diapositive 9"/>
          <p:cNvSpPr>
            <a:spLocks noGrp="1"/>
          </p:cNvSpPr>
          <p:nvPr>
            <p:ph type="sldNum" sz="quarter" idx="12"/>
          </p:nvPr>
        </p:nvSpPr>
        <p:spPr/>
        <p:txBody>
          <a:bodyPr/>
          <a:lstStyle/>
          <a:p>
            <a:fld id="{604B16DD-1C8F-4C02-9E4A-AC03EC824C1E}" type="slidenum">
              <a:rPr lang="fr-FR" smtClean="0"/>
              <a:pPr/>
              <a:t>17</a:t>
            </a:fld>
            <a:endParaRPr lang="fr-FR"/>
          </a:p>
        </p:txBody>
      </p:sp>
    </p:spTree>
  </p:cSld>
  <p:clrMapOvr>
    <a:masterClrMapping/>
  </p:clrMapOvr>
  <p:transition advTm="7000">
    <p:pull dir="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1000100" y="0"/>
            <a:ext cx="8143900" cy="857232"/>
          </a:xfrm>
          <a:prstGeom prst="rect">
            <a:avLst/>
          </a:prstGeom>
        </p:spPr>
        <p:style>
          <a:lnRef idx="1">
            <a:schemeClr val="accent1"/>
          </a:lnRef>
          <a:fillRef idx="2">
            <a:schemeClr val="accent1"/>
          </a:fillRef>
          <a:effectRef idx="1">
            <a:schemeClr val="accent1"/>
          </a:effectRef>
          <a:fontRef idx="minor">
            <a:schemeClr val="dk1"/>
          </a:fontRef>
        </p:style>
        <p:txBody>
          <a:bodyPr anchor="ctr">
            <a:normAutofit fontScale="97500" lnSpcReduction="10000"/>
          </a:bodyPr>
          <a:lstStyle/>
          <a:p>
            <a:pPr algn="ctr">
              <a:spcBef>
                <a:spcPct val="0"/>
              </a:spcBef>
            </a:pPr>
            <a:r>
              <a:rPr lang="fr-FR" sz="2700" b="1" dirty="0" smtClean="0">
                <a:solidFill>
                  <a:srgbClr val="1F497D"/>
                </a:solidFill>
                <a:latin typeface="Times New Roman" pitchFamily="18" charset="0"/>
                <a:ea typeface="Calibri" pitchFamily="34" charset="0"/>
                <a:cs typeface="Times New Roman" pitchFamily="18" charset="0"/>
              </a:rPr>
              <a:t>IV. La coopération internationale à l’Université de Sousse</a:t>
            </a:r>
            <a:endParaRPr lang="fr-FR" sz="2700" b="1" dirty="0">
              <a:solidFill>
                <a:srgbClr val="1F497D"/>
              </a:solidFill>
              <a:latin typeface="Times New Roman" pitchFamily="18" charset="0"/>
              <a:ea typeface="Calibri" pitchFamily="34" charset="0"/>
              <a:cs typeface="Times New Roman" pitchFamily="18" charset="0"/>
            </a:endParaRPr>
          </a:p>
        </p:txBody>
      </p:sp>
      <p:sp>
        <p:nvSpPr>
          <p:cNvPr id="5" name="ZoneTexte 4"/>
          <p:cNvSpPr txBox="1"/>
          <p:nvPr/>
        </p:nvSpPr>
        <p:spPr>
          <a:xfrm>
            <a:off x="1000100" y="857233"/>
            <a:ext cx="8143900" cy="769441"/>
          </a:xfrm>
          <a:prstGeom prst="rect">
            <a:avLst/>
          </a:prstGeom>
          <a:noFill/>
        </p:spPr>
        <p:txBody>
          <a:bodyPr wrap="square" rtlCol="1">
            <a:spAutoFit/>
          </a:bodyPr>
          <a:lstStyle/>
          <a:p>
            <a:pPr algn="just"/>
            <a:r>
              <a:rPr lang="fr-FR" sz="2200" dirty="0" smtClean="0">
                <a:latin typeface="Times New Roman" pitchFamily="18" charset="0"/>
                <a:cs typeface="Times New Roman" pitchFamily="18" charset="0"/>
              </a:rPr>
              <a:t>La coopération internationale est un enjeu essentiel du monde d’aujourd’hui et de demain</a:t>
            </a:r>
            <a:endParaRPr lang="ar-TN" sz="2200" dirty="0">
              <a:latin typeface="Times New Roman" pitchFamily="18" charset="0"/>
              <a:cs typeface="Times New Roman" pitchFamily="18" charset="0"/>
            </a:endParaRPr>
          </a:p>
        </p:txBody>
      </p:sp>
      <p:sp>
        <p:nvSpPr>
          <p:cNvPr id="6" name="Rectangle 5"/>
          <p:cNvSpPr/>
          <p:nvPr/>
        </p:nvSpPr>
        <p:spPr>
          <a:xfrm>
            <a:off x="1000100" y="1752889"/>
            <a:ext cx="8143900" cy="461665"/>
          </a:xfrm>
          <a:prstGeom prst="rect">
            <a:avLst/>
          </a:prstGeom>
        </p:spPr>
        <p:txBody>
          <a:bodyPr wrap="square">
            <a:spAutoFit/>
          </a:bodyPr>
          <a:lstStyle/>
          <a:p>
            <a:pPr marL="457200" lvl="0" indent="-457200" eaLnBrk="0" fontAlgn="base" hangingPunct="0">
              <a:spcBef>
                <a:spcPct val="0"/>
              </a:spcBef>
              <a:spcAft>
                <a:spcPct val="0"/>
              </a:spcAft>
              <a:buClr>
                <a:srgbClr val="00B0F0"/>
              </a:buClr>
              <a:buFont typeface="+mj-lt"/>
              <a:buAutoNum type="arabicPeriod"/>
            </a:pPr>
            <a:r>
              <a:rPr lang="fr-FR" sz="2400" b="1" dirty="0" smtClean="0">
                <a:solidFill>
                  <a:srgbClr val="00B0F0"/>
                </a:solidFill>
                <a:latin typeface="Arial" pitchFamily="34" charset="0"/>
                <a:ea typeface="Calibri" pitchFamily="34" charset="0"/>
                <a:cs typeface="Arial" pitchFamily="34" charset="0"/>
              </a:rPr>
              <a:t>Coopération bilatérale  </a:t>
            </a:r>
            <a:endParaRPr lang="fr-FR" sz="2400" b="1" dirty="0">
              <a:solidFill>
                <a:srgbClr val="00B0F0"/>
              </a:solidFill>
              <a:latin typeface="Arial" pitchFamily="34" charset="0"/>
              <a:ea typeface="Calibri" pitchFamily="34" charset="0"/>
              <a:cs typeface="Arial" pitchFamily="34" charset="0"/>
            </a:endParaRPr>
          </a:p>
        </p:txBody>
      </p:sp>
      <p:graphicFrame>
        <p:nvGraphicFramePr>
          <p:cNvPr id="7" name="Tableau 6"/>
          <p:cNvGraphicFramePr>
            <a:graphicFrameLocks noGrp="1"/>
          </p:cNvGraphicFramePr>
          <p:nvPr/>
        </p:nvGraphicFramePr>
        <p:xfrm>
          <a:off x="1000100" y="3071810"/>
          <a:ext cx="7715304" cy="3071836"/>
        </p:xfrm>
        <a:graphic>
          <a:graphicData uri="http://schemas.openxmlformats.org/drawingml/2006/table">
            <a:tbl>
              <a:tblPr firstRow="1" bandRow="1">
                <a:tableStyleId>{3B4B98B0-60AC-42C2-AFA5-B58CD77FA1E5}</a:tableStyleId>
              </a:tblPr>
              <a:tblGrid>
                <a:gridCol w="2727632"/>
                <a:gridCol w="2415903"/>
                <a:gridCol w="2571769"/>
              </a:tblGrid>
              <a:tr h="708103">
                <a:tc>
                  <a:txBody>
                    <a:bodyPr/>
                    <a:lstStyle/>
                    <a:p>
                      <a:pPr marL="0" algn="ctr" rtl="0" eaLnBrk="1" latinLnBrk="0" hangingPunct="1">
                        <a:spcAft>
                          <a:spcPts val="0"/>
                        </a:spcAft>
                      </a:pPr>
                      <a:endParaRPr kumimoji="0" lang="fr-FR" sz="1600" b="1" kern="1200" dirty="0" smtClean="0">
                        <a:solidFill>
                          <a:schemeClr val="dk1"/>
                        </a:solidFill>
                        <a:latin typeface="+mn-lt"/>
                        <a:ea typeface="+mn-ea"/>
                        <a:cs typeface="+mn-cs"/>
                      </a:endParaRPr>
                    </a:p>
                  </a:txBody>
                  <a:tcPr marL="66989" marR="66989" marT="0" marB="0" anchor="ctr"/>
                </a:tc>
                <a:tc>
                  <a:txBody>
                    <a:bodyPr/>
                    <a:lstStyle/>
                    <a:p>
                      <a:pPr marL="0" algn="ctr" rtl="1" eaLnBrk="1" latinLnBrk="0" hangingPunct="1">
                        <a:spcAft>
                          <a:spcPts val="0"/>
                        </a:spcAft>
                      </a:pPr>
                      <a:r>
                        <a:rPr kumimoji="0" lang="fr-FR" sz="1800" kern="1200" dirty="0" smtClean="0"/>
                        <a:t>Les conventions en vigueurs </a:t>
                      </a:r>
                      <a:endParaRPr kumimoji="0" lang="fr-FR" sz="1800" b="1" kern="1200" dirty="0" smtClean="0">
                        <a:solidFill>
                          <a:schemeClr val="dk1"/>
                        </a:solidFill>
                        <a:latin typeface="+mn-lt"/>
                        <a:ea typeface="+mn-ea"/>
                        <a:cs typeface="+mn-cs"/>
                      </a:endParaRPr>
                    </a:p>
                  </a:txBody>
                  <a:tcPr marL="68580" marR="68580" marT="0" marB="0" anchor="ctr"/>
                </a:tc>
                <a:tc>
                  <a:txBody>
                    <a:bodyPr/>
                    <a:lstStyle/>
                    <a:p>
                      <a:pPr marL="0" algn="ctr" rtl="1" eaLnBrk="1" latinLnBrk="0" hangingPunct="1">
                        <a:spcAft>
                          <a:spcPts val="0"/>
                        </a:spcAft>
                      </a:pPr>
                      <a:r>
                        <a:rPr kumimoji="0" lang="fr-FR" sz="1800" b="1" kern="1200" dirty="0" smtClean="0">
                          <a:solidFill>
                            <a:schemeClr val="tx1"/>
                          </a:solidFill>
                          <a:latin typeface="+mn-lt"/>
                          <a:ea typeface="+mn-ea"/>
                          <a:cs typeface="+mn-cs"/>
                        </a:rPr>
                        <a:t>Les conventions</a:t>
                      </a:r>
                    </a:p>
                    <a:p>
                      <a:pPr marL="0" algn="ctr" rtl="1" eaLnBrk="1" latinLnBrk="0" hangingPunct="1">
                        <a:spcAft>
                          <a:spcPts val="0"/>
                        </a:spcAft>
                      </a:pPr>
                      <a:r>
                        <a:rPr kumimoji="0" lang="fr-FR" sz="1800" b="1" kern="1200" dirty="0" smtClean="0">
                          <a:solidFill>
                            <a:schemeClr val="tx1"/>
                          </a:solidFill>
                          <a:latin typeface="+mn-lt"/>
                          <a:ea typeface="+mn-ea"/>
                          <a:cs typeface="+mn-cs"/>
                        </a:rPr>
                        <a:t>à renouveler</a:t>
                      </a:r>
                    </a:p>
                  </a:txBody>
                  <a:tcPr marL="68580" marR="68580" marT="0" marB="0" anchor="ctr"/>
                </a:tc>
              </a:tr>
              <a:tr h="314713">
                <a:tc>
                  <a:txBody>
                    <a:bodyPr/>
                    <a:lstStyle/>
                    <a:p>
                      <a:pPr marL="0" algn="ctr" rtl="0" eaLnBrk="1" latinLnBrk="0" hangingPunct="1">
                        <a:spcAft>
                          <a:spcPts val="0"/>
                        </a:spcAft>
                      </a:pPr>
                      <a:r>
                        <a:rPr kumimoji="0" lang="fr-FR" sz="1800" kern="1200" dirty="0" smtClean="0"/>
                        <a:t>Europe</a:t>
                      </a:r>
                      <a:endParaRPr kumimoji="0" lang="fr-FR" sz="1800" b="1" kern="1200" dirty="0" smtClean="0">
                        <a:solidFill>
                          <a:schemeClr val="dk1"/>
                        </a:solidFill>
                        <a:latin typeface="+mn-lt"/>
                        <a:ea typeface="+mn-ea"/>
                        <a:cs typeface="+mn-cs"/>
                      </a:endParaRPr>
                    </a:p>
                  </a:txBody>
                  <a:tcPr marL="66989" marR="66989" marT="0" marB="0" anchor="ctr"/>
                </a:tc>
                <a:tc>
                  <a:txBody>
                    <a:bodyPr/>
                    <a:lstStyle/>
                    <a:p>
                      <a:pPr marL="0" algn="ctr" rtl="1" eaLnBrk="1" latinLnBrk="0" hangingPunct="1">
                        <a:spcAft>
                          <a:spcPts val="0"/>
                        </a:spcAft>
                      </a:pPr>
                      <a:r>
                        <a:rPr kumimoji="0" lang="ar-TN" sz="1700" kern="1200" dirty="0">
                          <a:solidFill>
                            <a:srgbClr val="7A0000"/>
                          </a:solidFill>
                        </a:rPr>
                        <a:t>49</a:t>
                      </a:r>
                      <a:endParaRPr kumimoji="0" lang="fr-FR" sz="1700" kern="1200" dirty="0">
                        <a:solidFill>
                          <a:srgbClr val="7A0000"/>
                        </a:solidFill>
                        <a:latin typeface="+mn-lt"/>
                        <a:ea typeface="+mn-ea"/>
                        <a:cs typeface="+mn-cs"/>
                      </a:endParaRPr>
                    </a:p>
                  </a:txBody>
                  <a:tcPr marL="66989" marR="66989" marT="0" marB="0" anchor="ctr"/>
                </a:tc>
                <a:tc>
                  <a:txBody>
                    <a:bodyPr/>
                    <a:lstStyle/>
                    <a:p>
                      <a:pPr algn="ctr"/>
                      <a:r>
                        <a:rPr kumimoji="0" lang="fr-FR" sz="1700" kern="1200" dirty="0" smtClean="0">
                          <a:solidFill>
                            <a:srgbClr val="7A0000"/>
                          </a:solidFill>
                        </a:rPr>
                        <a:t>15</a:t>
                      </a:r>
                      <a:endParaRPr kumimoji="0" lang="fr-FR" sz="1700" kern="1200" dirty="0">
                        <a:solidFill>
                          <a:srgbClr val="7A0000"/>
                        </a:solidFill>
                        <a:latin typeface="+mn-lt"/>
                        <a:ea typeface="+mn-ea"/>
                        <a:cs typeface="+mn-cs"/>
                      </a:endParaRPr>
                    </a:p>
                  </a:txBody>
                  <a:tcPr marL="66989" marR="66989" marT="0" marB="0" anchor="ctr"/>
                </a:tc>
              </a:tr>
              <a:tr h="314713">
                <a:tc>
                  <a:txBody>
                    <a:bodyPr/>
                    <a:lstStyle/>
                    <a:p>
                      <a:pPr marL="0" algn="ctr" rtl="0" eaLnBrk="1" latinLnBrk="0" hangingPunct="1">
                        <a:spcAft>
                          <a:spcPts val="0"/>
                        </a:spcAft>
                      </a:pPr>
                      <a:r>
                        <a:rPr kumimoji="0" lang="fr-FR" sz="1800" kern="1200" dirty="0" smtClean="0"/>
                        <a:t>Afrique</a:t>
                      </a:r>
                      <a:endParaRPr kumimoji="0" lang="fr-FR" sz="1800" b="1" kern="1200" dirty="0" smtClean="0">
                        <a:solidFill>
                          <a:schemeClr val="dk1"/>
                        </a:solidFill>
                        <a:latin typeface="+mn-lt"/>
                        <a:ea typeface="+mn-ea"/>
                        <a:cs typeface="+mn-cs"/>
                      </a:endParaRPr>
                    </a:p>
                  </a:txBody>
                  <a:tcPr marL="66989" marR="66989" marT="0" marB="0" anchor="ctr"/>
                </a:tc>
                <a:tc>
                  <a:txBody>
                    <a:bodyPr/>
                    <a:lstStyle/>
                    <a:p>
                      <a:pPr marL="0" algn="ctr" rtl="1" eaLnBrk="1" latinLnBrk="0" hangingPunct="1">
                        <a:spcAft>
                          <a:spcPts val="0"/>
                        </a:spcAft>
                      </a:pPr>
                      <a:r>
                        <a:rPr kumimoji="0" lang="ar-TN" sz="1700" kern="1200" dirty="0">
                          <a:solidFill>
                            <a:srgbClr val="7A0000"/>
                          </a:solidFill>
                        </a:rPr>
                        <a:t>7</a:t>
                      </a:r>
                      <a:endParaRPr kumimoji="0" lang="fr-FR" sz="1700" kern="1200" dirty="0">
                        <a:solidFill>
                          <a:srgbClr val="7A0000"/>
                        </a:solidFill>
                        <a:latin typeface="+mn-lt"/>
                        <a:ea typeface="+mn-ea"/>
                        <a:cs typeface="+mn-cs"/>
                      </a:endParaRPr>
                    </a:p>
                  </a:txBody>
                  <a:tcPr marL="66989" marR="66989" marT="0" marB="0" anchor="ctr"/>
                </a:tc>
                <a:tc>
                  <a:txBody>
                    <a:bodyPr/>
                    <a:lstStyle/>
                    <a:p>
                      <a:pPr algn="ctr"/>
                      <a:r>
                        <a:rPr kumimoji="0" lang="fr-FR" sz="1700" kern="1200" dirty="0" smtClean="0">
                          <a:solidFill>
                            <a:srgbClr val="7A0000"/>
                          </a:solidFill>
                        </a:rPr>
                        <a:t>2</a:t>
                      </a:r>
                      <a:endParaRPr kumimoji="0" lang="fr-FR" sz="1700" kern="1200" dirty="0">
                        <a:solidFill>
                          <a:srgbClr val="7A0000"/>
                        </a:solidFill>
                        <a:latin typeface="+mn-lt"/>
                        <a:ea typeface="+mn-ea"/>
                        <a:cs typeface="+mn-cs"/>
                      </a:endParaRPr>
                    </a:p>
                  </a:txBody>
                  <a:tcPr marL="66989" marR="66989" marT="0" marB="0" anchor="ctr"/>
                </a:tc>
              </a:tr>
              <a:tr h="314713">
                <a:tc>
                  <a:txBody>
                    <a:bodyPr/>
                    <a:lstStyle/>
                    <a:p>
                      <a:pPr marL="0" algn="ctr" rtl="0" eaLnBrk="1" latinLnBrk="0" hangingPunct="1">
                        <a:spcAft>
                          <a:spcPts val="0"/>
                        </a:spcAft>
                      </a:pPr>
                      <a:r>
                        <a:rPr kumimoji="0" lang="fr-FR" sz="1800" kern="1200" dirty="0" smtClean="0"/>
                        <a:t>Asie</a:t>
                      </a:r>
                      <a:endParaRPr kumimoji="0" lang="fr-FR" sz="1800" b="1" kern="1200" dirty="0" smtClean="0">
                        <a:solidFill>
                          <a:schemeClr val="dk1"/>
                        </a:solidFill>
                        <a:latin typeface="+mn-lt"/>
                        <a:ea typeface="+mn-ea"/>
                        <a:cs typeface="+mn-cs"/>
                      </a:endParaRPr>
                    </a:p>
                  </a:txBody>
                  <a:tcPr marL="66989" marR="66989" marT="0" marB="0" anchor="ctr"/>
                </a:tc>
                <a:tc>
                  <a:txBody>
                    <a:bodyPr/>
                    <a:lstStyle/>
                    <a:p>
                      <a:pPr marL="0" algn="ctr" rtl="1" eaLnBrk="1" latinLnBrk="0" hangingPunct="1">
                        <a:spcAft>
                          <a:spcPts val="0"/>
                        </a:spcAft>
                      </a:pPr>
                      <a:r>
                        <a:rPr kumimoji="0" lang="ar-TN" sz="1700" kern="1200" dirty="0">
                          <a:solidFill>
                            <a:srgbClr val="7A0000"/>
                          </a:solidFill>
                        </a:rPr>
                        <a:t>6</a:t>
                      </a:r>
                      <a:endParaRPr kumimoji="0" lang="fr-FR" sz="1700" kern="1200" dirty="0">
                        <a:solidFill>
                          <a:srgbClr val="7A0000"/>
                        </a:solidFill>
                        <a:latin typeface="+mn-lt"/>
                        <a:ea typeface="+mn-ea"/>
                        <a:cs typeface="+mn-cs"/>
                      </a:endParaRPr>
                    </a:p>
                  </a:txBody>
                  <a:tcPr marL="66989" marR="66989" marT="0" marB="0" anchor="ctr"/>
                </a:tc>
                <a:tc>
                  <a:txBody>
                    <a:bodyPr/>
                    <a:lstStyle/>
                    <a:p>
                      <a:pPr algn="ctr"/>
                      <a:r>
                        <a:rPr kumimoji="0" lang="fr-FR" sz="1700" kern="1200" dirty="0" smtClean="0">
                          <a:solidFill>
                            <a:srgbClr val="7A0000"/>
                          </a:solidFill>
                        </a:rPr>
                        <a:t>1</a:t>
                      </a:r>
                      <a:endParaRPr kumimoji="0" lang="fr-FR" sz="1700" kern="1200" dirty="0">
                        <a:solidFill>
                          <a:srgbClr val="7A0000"/>
                        </a:solidFill>
                        <a:latin typeface="+mn-lt"/>
                        <a:ea typeface="+mn-ea"/>
                        <a:cs typeface="+mn-cs"/>
                      </a:endParaRPr>
                    </a:p>
                  </a:txBody>
                  <a:tcPr marL="66989" marR="66989" marT="0" marB="0" anchor="ctr"/>
                </a:tc>
              </a:tr>
              <a:tr h="314713">
                <a:tc>
                  <a:txBody>
                    <a:bodyPr/>
                    <a:lstStyle/>
                    <a:p>
                      <a:pPr marL="0" algn="ctr" rtl="1" eaLnBrk="1" latinLnBrk="0" hangingPunct="1">
                        <a:spcAft>
                          <a:spcPts val="0"/>
                        </a:spcAft>
                      </a:pPr>
                      <a:r>
                        <a:rPr kumimoji="0" lang="fr-FR" sz="1800" kern="1200" dirty="0" smtClean="0"/>
                        <a:t>Amérique Nord</a:t>
                      </a:r>
                      <a:endParaRPr kumimoji="0" lang="fr-FR" sz="1800" b="1" kern="1200" dirty="0" smtClean="0">
                        <a:solidFill>
                          <a:schemeClr val="dk1"/>
                        </a:solidFill>
                        <a:latin typeface="+mn-lt"/>
                        <a:ea typeface="+mn-ea"/>
                        <a:cs typeface="+mn-cs"/>
                      </a:endParaRPr>
                    </a:p>
                  </a:txBody>
                  <a:tcPr marL="66989" marR="66989" marT="0" marB="0" anchor="ctr"/>
                </a:tc>
                <a:tc>
                  <a:txBody>
                    <a:bodyPr/>
                    <a:lstStyle/>
                    <a:p>
                      <a:pPr marL="0" algn="ctr" rtl="1" eaLnBrk="1" latinLnBrk="0" hangingPunct="1">
                        <a:spcAft>
                          <a:spcPts val="0"/>
                        </a:spcAft>
                      </a:pPr>
                      <a:r>
                        <a:rPr kumimoji="0" lang="ar-TN" sz="1700" kern="1200" dirty="0">
                          <a:solidFill>
                            <a:srgbClr val="7A0000"/>
                          </a:solidFill>
                        </a:rPr>
                        <a:t>4</a:t>
                      </a:r>
                      <a:endParaRPr kumimoji="0" lang="fr-FR" sz="1700" kern="1200" dirty="0">
                        <a:solidFill>
                          <a:srgbClr val="7A0000"/>
                        </a:solidFill>
                        <a:latin typeface="+mn-lt"/>
                        <a:ea typeface="+mn-ea"/>
                        <a:cs typeface="+mn-cs"/>
                      </a:endParaRPr>
                    </a:p>
                  </a:txBody>
                  <a:tcPr marL="66989" marR="66989" marT="0" marB="0" anchor="ctr"/>
                </a:tc>
                <a:tc>
                  <a:txBody>
                    <a:bodyPr/>
                    <a:lstStyle/>
                    <a:p>
                      <a:pPr algn="ctr"/>
                      <a:r>
                        <a:rPr kumimoji="0" lang="fr-FR" sz="1700" kern="1200" dirty="0" smtClean="0">
                          <a:solidFill>
                            <a:srgbClr val="7A0000"/>
                          </a:solidFill>
                        </a:rPr>
                        <a:t>-</a:t>
                      </a:r>
                      <a:endParaRPr kumimoji="0" lang="fr-FR" sz="1700" kern="1200" dirty="0">
                        <a:solidFill>
                          <a:srgbClr val="7A0000"/>
                        </a:solidFill>
                        <a:latin typeface="+mn-lt"/>
                        <a:ea typeface="+mn-ea"/>
                        <a:cs typeface="+mn-cs"/>
                      </a:endParaRPr>
                    </a:p>
                  </a:txBody>
                  <a:tcPr marL="66989" marR="66989" marT="0" marB="0" anchor="ctr"/>
                </a:tc>
              </a:tr>
              <a:tr h="395084">
                <a:tc>
                  <a:txBody>
                    <a:bodyPr/>
                    <a:lstStyle/>
                    <a:p>
                      <a:pPr marL="0" algn="ctr" rtl="0" eaLnBrk="1" latinLnBrk="0" hangingPunct="1">
                        <a:spcAft>
                          <a:spcPts val="0"/>
                        </a:spcAft>
                      </a:pPr>
                      <a:r>
                        <a:rPr kumimoji="0" lang="fr-FR" sz="1800" kern="1200" dirty="0" smtClean="0"/>
                        <a:t>Amérique Latine</a:t>
                      </a:r>
                      <a:endParaRPr kumimoji="0" lang="fr-FR" sz="1800" b="1" kern="1200" dirty="0" smtClean="0">
                        <a:solidFill>
                          <a:schemeClr val="dk1"/>
                        </a:solidFill>
                        <a:latin typeface="+mn-lt"/>
                        <a:ea typeface="+mn-ea"/>
                        <a:cs typeface="+mn-cs"/>
                      </a:endParaRPr>
                    </a:p>
                  </a:txBody>
                  <a:tcPr marL="66989" marR="66989" marT="0" marB="0" anchor="ctr"/>
                </a:tc>
                <a:tc>
                  <a:txBody>
                    <a:bodyPr/>
                    <a:lstStyle/>
                    <a:p>
                      <a:pPr marL="0" algn="ctr" rtl="1" eaLnBrk="1" latinLnBrk="0" hangingPunct="1">
                        <a:spcAft>
                          <a:spcPts val="0"/>
                        </a:spcAft>
                      </a:pPr>
                      <a:r>
                        <a:rPr kumimoji="0" lang="fr-FR" sz="1700" kern="1200" dirty="0">
                          <a:solidFill>
                            <a:srgbClr val="7A0000"/>
                          </a:solidFill>
                        </a:rPr>
                        <a:t>1</a:t>
                      </a:r>
                      <a:endParaRPr kumimoji="0" lang="fr-FR" sz="1700" kern="1200" dirty="0">
                        <a:solidFill>
                          <a:srgbClr val="7A0000"/>
                        </a:solidFill>
                        <a:latin typeface="+mn-lt"/>
                        <a:ea typeface="+mn-ea"/>
                        <a:cs typeface="+mn-cs"/>
                      </a:endParaRPr>
                    </a:p>
                  </a:txBody>
                  <a:tcPr marL="66989" marR="66989" marT="0" marB="0" anchor="ctr"/>
                </a:tc>
                <a:tc>
                  <a:txBody>
                    <a:bodyPr/>
                    <a:lstStyle/>
                    <a:p>
                      <a:pPr algn="ctr"/>
                      <a:r>
                        <a:rPr kumimoji="0" lang="fr-FR" sz="1700" kern="1200" dirty="0" smtClean="0">
                          <a:solidFill>
                            <a:srgbClr val="7A0000"/>
                          </a:solidFill>
                        </a:rPr>
                        <a:t>-</a:t>
                      </a:r>
                      <a:endParaRPr kumimoji="0" lang="fr-FR" sz="1700" kern="1200" dirty="0">
                        <a:solidFill>
                          <a:srgbClr val="7A0000"/>
                        </a:solidFill>
                        <a:latin typeface="+mn-lt"/>
                        <a:ea typeface="+mn-ea"/>
                        <a:cs typeface="+mn-cs"/>
                      </a:endParaRPr>
                    </a:p>
                  </a:txBody>
                  <a:tcPr marL="66989" marR="66989" marT="0" marB="0" anchor="ctr"/>
                </a:tc>
              </a:tr>
              <a:tr h="395084">
                <a:tc>
                  <a:txBody>
                    <a:bodyPr/>
                    <a:lstStyle/>
                    <a:p>
                      <a:pPr marL="0" algn="ctr" rtl="0" eaLnBrk="1" latinLnBrk="0" hangingPunct="1">
                        <a:spcAft>
                          <a:spcPts val="0"/>
                        </a:spcAft>
                      </a:pPr>
                      <a:r>
                        <a:rPr kumimoji="0" lang="fr-FR" sz="1800" kern="1200" dirty="0" smtClean="0"/>
                        <a:t>Accord tripartite </a:t>
                      </a:r>
                      <a:endParaRPr kumimoji="0" lang="fr-FR" sz="1800" b="1" kern="1200" dirty="0" smtClean="0">
                        <a:solidFill>
                          <a:schemeClr val="dk1"/>
                        </a:solidFill>
                        <a:latin typeface="+mn-lt"/>
                        <a:ea typeface="+mn-ea"/>
                        <a:cs typeface="+mn-cs"/>
                      </a:endParaRPr>
                    </a:p>
                  </a:txBody>
                  <a:tcPr marL="66989" marR="66989" marT="0" marB="0" anchor="ctr"/>
                </a:tc>
                <a:tc>
                  <a:txBody>
                    <a:bodyPr/>
                    <a:lstStyle/>
                    <a:p>
                      <a:pPr marL="0" algn="ctr" rtl="1" eaLnBrk="1" latinLnBrk="0" hangingPunct="1">
                        <a:spcAft>
                          <a:spcPts val="0"/>
                        </a:spcAft>
                      </a:pPr>
                      <a:r>
                        <a:rPr kumimoji="0" lang="fr-FR" sz="1700" kern="1200" dirty="0">
                          <a:solidFill>
                            <a:srgbClr val="7A0000"/>
                          </a:solidFill>
                        </a:rPr>
                        <a:t>1</a:t>
                      </a:r>
                      <a:endParaRPr kumimoji="0" lang="fr-FR" sz="1700" kern="1200" dirty="0">
                        <a:solidFill>
                          <a:srgbClr val="7A0000"/>
                        </a:solidFill>
                        <a:latin typeface="+mn-lt"/>
                        <a:ea typeface="+mn-ea"/>
                        <a:cs typeface="+mn-cs"/>
                      </a:endParaRPr>
                    </a:p>
                  </a:txBody>
                  <a:tcPr marL="66989" marR="66989" marT="0" marB="0" anchor="ctr"/>
                </a:tc>
                <a:tc>
                  <a:txBody>
                    <a:bodyPr/>
                    <a:lstStyle/>
                    <a:p>
                      <a:pPr algn="ctr"/>
                      <a:r>
                        <a:rPr kumimoji="0" lang="fr-FR" sz="1700" kern="1200" dirty="0" smtClean="0">
                          <a:solidFill>
                            <a:srgbClr val="7A0000"/>
                          </a:solidFill>
                        </a:rPr>
                        <a:t>1</a:t>
                      </a:r>
                      <a:endParaRPr kumimoji="0" lang="fr-FR" sz="1700" kern="1200" dirty="0">
                        <a:solidFill>
                          <a:srgbClr val="7A0000"/>
                        </a:solidFill>
                        <a:latin typeface="+mn-lt"/>
                        <a:ea typeface="+mn-ea"/>
                        <a:cs typeface="+mn-cs"/>
                      </a:endParaRPr>
                    </a:p>
                  </a:txBody>
                  <a:tcPr marL="66989" marR="66989" marT="0" marB="0" anchor="ctr"/>
                </a:tc>
              </a:tr>
              <a:tr h="314713">
                <a:tc>
                  <a:txBody>
                    <a:bodyPr/>
                    <a:lstStyle/>
                    <a:p>
                      <a:pPr algn="ctr">
                        <a:spcAft>
                          <a:spcPts val="0"/>
                        </a:spcAft>
                      </a:pPr>
                      <a:r>
                        <a:rPr kumimoji="0" lang="fr-FR" sz="1800" kern="1200" dirty="0" smtClean="0"/>
                        <a:t>Total</a:t>
                      </a:r>
                      <a:endParaRPr kumimoji="0" lang="fr-FR" sz="1800" b="1" kern="1200" dirty="0" smtClean="0">
                        <a:solidFill>
                          <a:schemeClr val="dk1"/>
                        </a:solidFill>
                        <a:latin typeface="+mn-lt"/>
                        <a:ea typeface="+mn-ea"/>
                        <a:cs typeface="+mn-cs"/>
                      </a:endParaRPr>
                    </a:p>
                  </a:txBody>
                  <a:tcPr marL="66989" marR="66989" marT="0" marB="0" anchor="ctr"/>
                </a:tc>
                <a:tc>
                  <a:txBody>
                    <a:bodyPr/>
                    <a:lstStyle/>
                    <a:p>
                      <a:pPr marL="0" algn="ctr" rtl="1" eaLnBrk="1" latinLnBrk="0" hangingPunct="1">
                        <a:spcAft>
                          <a:spcPts val="0"/>
                        </a:spcAft>
                      </a:pPr>
                      <a:r>
                        <a:rPr kumimoji="0" lang="ar-TN" sz="1700" kern="1200" dirty="0">
                          <a:solidFill>
                            <a:srgbClr val="7A0000"/>
                          </a:solidFill>
                        </a:rPr>
                        <a:t>68</a:t>
                      </a:r>
                      <a:endParaRPr kumimoji="0" lang="fr-FR" sz="1700" b="1" kern="1200" dirty="0">
                        <a:solidFill>
                          <a:srgbClr val="7A0000"/>
                        </a:solidFill>
                        <a:latin typeface="+mn-lt"/>
                        <a:ea typeface="+mn-ea"/>
                        <a:cs typeface="+mn-cs"/>
                      </a:endParaRPr>
                    </a:p>
                  </a:txBody>
                  <a:tcPr marL="66989" marR="66989" marT="0" marB="0" anchor="ctr"/>
                </a:tc>
                <a:tc>
                  <a:txBody>
                    <a:bodyPr/>
                    <a:lstStyle/>
                    <a:p>
                      <a:pPr algn="ctr"/>
                      <a:r>
                        <a:rPr kumimoji="0" lang="fr-FR" sz="1700" kern="1200" dirty="0" smtClean="0">
                          <a:solidFill>
                            <a:srgbClr val="7A0000"/>
                          </a:solidFill>
                        </a:rPr>
                        <a:t>18</a:t>
                      </a:r>
                      <a:endParaRPr kumimoji="0" lang="fr-FR" sz="1700" b="1" kern="1200" dirty="0">
                        <a:solidFill>
                          <a:srgbClr val="7A0000"/>
                        </a:solidFill>
                        <a:latin typeface="+mn-lt"/>
                        <a:ea typeface="+mn-ea"/>
                        <a:cs typeface="+mn-cs"/>
                      </a:endParaRPr>
                    </a:p>
                  </a:txBody>
                  <a:tcPr marL="66989" marR="66989" marT="0" marB="0" anchor="ctr"/>
                </a:tc>
              </a:tr>
            </a:tbl>
          </a:graphicData>
        </a:graphic>
      </p:graphicFrame>
      <p:sp>
        <p:nvSpPr>
          <p:cNvPr id="9" name="ZoneTexte 8"/>
          <p:cNvSpPr txBox="1"/>
          <p:nvPr/>
        </p:nvSpPr>
        <p:spPr>
          <a:xfrm>
            <a:off x="1000100" y="2467269"/>
            <a:ext cx="8143900" cy="461665"/>
          </a:xfrm>
          <a:prstGeom prst="rect">
            <a:avLst/>
          </a:prstGeom>
          <a:noFill/>
        </p:spPr>
        <p:txBody>
          <a:bodyPr wrap="square" rtlCol="1">
            <a:spAutoFit/>
          </a:bodyPr>
          <a:lstStyle/>
          <a:p>
            <a:pPr algn="ctr"/>
            <a:r>
              <a:rPr lang="fr-FR" sz="2400" dirty="0" smtClean="0">
                <a:solidFill>
                  <a:schemeClr val="accent5">
                    <a:lumMod val="75000"/>
                  </a:schemeClr>
                </a:solidFill>
              </a:rPr>
              <a:t>Les Conventions  avec les pays étrangers</a:t>
            </a:r>
            <a:endParaRPr lang="ar-TN" sz="2400" dirty="0">
              <a:solidFill>
                <a:schemeClr val="accent5">
                  <a:lumMod val="75000"/>
                </a:schemeClr>
              </a:solidFill>
            </a:endParaRPr>
          </a:p>
        </p:txBody>
      </p:sp>
      <p:sp>
        <p:nvSpPr>
          <p:cNvPr id="8" name="ZoneTexte 7"/>
          <p:cNvSpPr txBox="1"/>
          <p:nvPr/>
        </p:nvSpPr>
        <p:spPr>
          <a:xfrm>
            <a:off x="1357290" y="6604084"/>
            <a:ext cx="4143404" cy="253916"/>
          </a:xfrm>
          <a:prstGeom prst="rect">
            <a:avLst/>
          </a:prstGeom>
          <a:noFill/>
        </p:spPr>
        <p:txBody>
          <a:bodyPr wrap="square" rtlCol="0">
            <a:spAutoFit/>
          </a:bodyPr>
          <a:lstStyle/>
          <a:p>
            <a:pPr marL="1143000" indent="-1143000" algn="just">
              <a:spcBef>
                <a:spcPct val="0"/>
              </a:spcBef>
            </a:pPr>
            <a:r>
              <a:rPr lang="fr-FR" sz="1050" b="1" dirty="0" smtClean="0">
                <a:solidFill>
                  <a:srgbClr val="1F497D"/>
                </a:solidFill>
                <a:latin typeface="Times New Roman" pitchFamily="18" charset="0"/>
                <a:ea typeface="Calibri" pitchFamily="34" charset="0"/>
                <a:cs typeface="Times New Roman" pitchFamily="18" charset="0"/>
              </a:rPr>
              <a:t>La coopération internationale à l’Université de Sousse</a:t>
            </a:r>
            <a:endParaRPr lang="fr-FR" sz="1050" b="1" dirty="0" smtClean="0">
              <a:latin typeface="Arial" pitchFamily="34" charset="0"/>
              <a:cs typeface="Arial" pitchFamily="34" charset="0"/>
            </a:endParaRPr>
          </a:p>
        </p:txBody>
      </p:sp>
      <p:sp>
        <p:nvSpPr>
          <p:cNvPr id="10" name="Espace réservé du numéro de diapositive 9"/>
          <p:cNvSpPr>
            <a:spLocks noGrp="1"/>
          </p:cNvSpPr>
          <p:nvPr>
            <p:ph type="sldNum" sz="quarter" idx="12"/>
          </p:nvPr>
        </p:nvSpPr>
        <p:spPr/>
        <p:txBody>
          <a:bodyPr/>
          <a:lstStyle/>
          <a:p>
            <a:fld id="{604B16DD-1C8F-4C02-9E4A-AC03EC824C1E}" type="slidenum">
              <a:rPr lang="fr-FR" smtClean="0"/>
              <a:pPr/>
              <a:t>18</a:t>
            </a:fld>
            <a:endParaRPr lang="fr-FR"/>
          </a:p>
        </p:txBody>
      </p:sp>
    </p:spTree>
  </p:cSld>
  <p:clrMapOvr>
    <a:masterClrMapping/>
  </p:clrMapOvr>
  <p:transition advTm="7000">
    <p:pull dir="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1142976" y="1357298"/>
          <a:ext cx="7858180" cy="4500598"/>
        </p:xfrm>
        <a:graphic>
          <a:graphicData uri="http://schemas.openxmlformats.org/drawingml/2006/table">
            <a:tbl>
              <a:tblPr firstRow="1" bandRow="1">
                <a:tableStyleId>{3B4B98B0-60AC-42C2-AFA5-B58CD77FA1E5}</a:tableStyleId>
              </a:tblPr>
              <a:tblGrid>
                <a:gridCol w="2689400"/>
                <a:gridCol w="2625304"/>
                <a:gridCol w="2543476"/>
              </a:tblGrid>
              <a:tr h="692398">
                <a:tc>
                  <a:txBody>
                    <a:bodyPr/>
                    <a:lstStyle/>
                    <a:p>
                      <a:pPr marL="0" algn="ctr" rtl="0" eaLnBrk="1" latinLnBrk="0" hangingPunct="1">
                        <a:spcAft>
                          <a:spcPts val="0"/>
                        </a:spcAft>
                      </a:pPr>
                      <a:r>
                        <a:rPr kumimoji="0" lang="fr-FR" sz="1800" kern="1200" dirty="0" smtClean="0"/>
                        <a:t>Pays</a:t>
                      </a:r>
                      <a:endParaRPr kumimoji="0" lang="fr-FR" sz="1800" b="1" kern="1200" dirty="0" smtClean="0">
                        <a:solidFill>
                          <a:schemeClr val="dk1"/>
                        </a:solidFill>
                        <a:latin typeface="+mn-lt"/>
                        <a:ea typeface="+mn-ea"/>
                        <a:cs typeface="+mn-cs"/>
                      </a:endParaRPr>
                    </a:p>
                  </a:txBody>
                  <a:tcPr marL="68580" marR="68580" marT="0" marB="0" anchor="ctr"/>
                </a:tc>
                <a:tc>
                  <a:txBody>
                    <a:bodyPr/>
                    <a:lstStyle/>
                    <a:p>
                      <a:pPr marL="0" algn="ctr" rtl="1" eaLnBrk="1" latinLnBrk="0" hangingPunct="1">
                        <a:spcAft>
                          <a:spcPts val="0"/>
                        </a:spcAft>
                      </a:pPr>
                      <a:r>
                        <a:rPr kumimoji="0" lang="fr-FR" sz="1800" kern="1200" dirty="0" smtClean="0"/>
                        <a:t>Les conventions en vigueurs </a:t>
                      </a:r>
                      <a:endParaRPr kumimoji="0" lang="fr-FR" sz="1800" b="1" kern="1200" dirty="0" smtClean="0">
                        <a:solidFill>
                          <a:schemeClr val="dk1"/>
                        </a:solidFill>
                        <a:latin typeface="+mn-lt"/>
                        <a:ea typeface="+mn-ea"/>
                        <a:cs typeface="+mn-cs"/>
                      </a:endParaRPr>
                    </a:p>
                  </a:txBody>
                  <a:tcPr marL="68580" marR="68580" marT="0" marB="0" anchor="ctr"/>
                </a:tc>
                <a:tc>
                  <a:txBody>
                    <a:bodyPr/>
                    <a:lstStyle/>
                    <a:p>
                      <a:pPr marL="0" algn="ctr" rtl="0" eaLnBrk="1" latinLnBrk="0" hangingPunct="1">
                        <a:spcAft>
                          <a:spcPts val="0"/>
                        </a:spcAft>
                      </a:pPr>
                      <a:r>
                        <a:rPr kumimoji="0" lang="fr-FR" sz="1800" kern="1200" dirty="0" smtClean="0"/>
                        <a:t>Les conventions</a:t>
                      </a:r>
                    </a:p>
                    <a:p>
                      <a:pPr marL="0" algn="ctr" rtl="0" eaLnBrk="1" latinLnBrk="0" hangingPunct="1">
                        <a:spcAft>
                          <a:spcPts val="0"/>
                        </a:spcAft>
                      </a:pPr>
                      <a:r>
                        <a:rPr kumimoji="0" lang="fr-FR" sz="1800" kern="1200" dirty="0" smtClean="0"/>
                        <a:t>à renouveler</a:t>
                      </a:r>
                      <a:endParaRPr kumimoji="0" lang="fr-FR" sz="1800" b="1" kern="1200" dirty="0" smtClean="0">
                        <a:solidFill>
                          <a:schemeClr val="dk1"/>
                        </a:solidFill>
                        <a:latin typeface="+mn-lt"/>
                        <a:ea typeface="+mn-ea"/>
                        <a:cs typeface="+mn-cs"/>
                      </a:endParaRPr>
                    </a:p>
                  </a:txBody>
                  <a:tcPr marL="68580" marR="68580" marT="0" marB="0" anchor="ctr"/>
                </a:tc>
              </a:tr>
              <a:tr h="346200">
                <a:tc>
                  <a:txBody>
                    <a:bodyPr/>
                    <a:lstStyle/>
                    <a:p>
                      <a:pPr marL="0" algn="ctr" rtl="0" eaLnBrk="1" latinLnBrk="0" hangingPunct="1">
                        <a:spcAft>
                          <a:spcPts val="0"/>
                        </a:spcAft>
                      </a:pPr>
                      <a:r>
                        <a:rPr kumimoji="0" lang="fr-FR" sz="1800" kern="1200" dirty="0" smtClean="0"/>
                        <a:t>France</a:t>
                      </a:r>
                      <a:endParaRPr kumimoji="0" lang="fr-FR" sz="1800" b="1" kern="1200" dirty="0">
                        <a:solidFill>
                          <a:schemeClr val="accent6">
                            <a:lumMod val="75000"/>
                          </a:schemeClr>
                        </a:solidFill>
                        <a:latin typeface="+mn-lt"/>
                        <a:ea typeface="+mn-ea"/>
                        <a:cs typeface="+mn-cs"/>
                      </a:endParaRPr>
                    </a:p>
                  </a:txBody>
                  <a:tcPr marL="68580" marR="68580" marT="0" marB="0"/>
                </a:tc>
                <a:tc>
                  <a:txBody>
                    <a:bodyPr/>
                    <a:lstStyle/>
                    <a:p>
                      <a:pPr algn="ctr">
                        <a:spcAft>
                          <a:spcPts val="0"/>
                        </a:spcAft>
                      </a:pPr>
                      <a:r>
                        <a:rPr lang="fr-FR" sz="1700" dirty="0">
                          <a:solidFill>
                            <a:srgbClr val="7A0000"/>
                          </a:solidFill>
                        </a:rPr>
                        <a:t>34</a:t>
                      </a:r>
                      <a:endParaRPr lang="fr-FR" sz="1700" dirty="0">
                        <a:solidFill>
                          <a:srgbClr val="7A0000"/>
                        </a:solidFill>
                        <a:latin typeface="Times New Roman"/>
                        <a:ea typeface="Times New Roman"/>
                      </a:endParaRPr>
                    </a:p>
                  </a:txBody>
                  <a:tcPr marL="68580" marR="68580" marT="0" marB="0"/>
                </a:tc>
                <a:tc>
                  <a:txBody>
                    <a:bodyPr/>
                    <a:lstStyle/>
                    <a:p>
                      <a:pPr algn="ctr"/>
                      <a:r>
                        <a:rPr kumimoji="0" lang="fr-FR" sz="1700" kern="1200" dirty="0" smtClean="0">
                          <a:solidFill>
                            <a:srgbClr val="7A0000"/>
                          </a:solidFill>
                        </a:rPr>
                        <a:t>10</a:t>
                      </a:r>
                      <a:endParaRPr kumimoji="0" lang="fr-FR" sz="1700" kern="1200" dirty="0">
                        <a:solidFill>
                          <a:srgbClr val="7A0000"/>
                        </a:solidFill>
                        <a:latin typeface="+mn-lt"/>
                        <a:ea typeface="+mn-ea"/>
                        <a:cs typeface="+mn-cs"/>
                      </a:endParaRPr>
                    </a:p>
                  </a:txBody>
                  <a:tcPr marL="68580" marR="68580" marT="0" marB="0"/>
                </a:tc>
              </a:tr>
              <a:tr h="346200">
                <a:tc>
                  <a:txBody>
                    <a:bodyPr/>
                    <a:lstStyle/>
                    <a:p>
                      <a:pPr marL="0" algn="ctr" rtl="0" eaLnBrk="1" latinLnBrk="0" hangingPunct="1">
                        <a:spcAft>
                          <a:spcPts val="0"/>
                        </a:spcAft>
                      </a:pPr>
                      <a:r>
                        <a:rPr kumimoji="0" lang="fr-FR" sz="1800" kern="1200" dirty="0" smtClean="0"/>
                        <a:t>Italie</a:t>
                      </a:r>
                      <a:endParaRPr kumimoji="0" lang="fr-FR" sz="1800" b="1" kern="1200" dirty="0">
                        <a:solidFill>
                          <a:schemeClr val="accent6">
                            <a:lumMod val="75000"/>
                          </a:schemeClr>
                        </a:solidFill>
                        <a:latin typeface="+mn-lt"/>
                        <a:ea typeface="+mn-ea"/>
                        <a:cs typeface="+mn-cs"/>
                      </a:endParaRPr>
                    </a:p>
                  </a:txBody>
                  <a:tcPr marL="68580" marR="68580" marT="0" marB="0"/>
                </a:tc>
                <a:tc>
                  <a:txBody>
                    <a:bodyPr/>
                    <a:lstStyle/>
                    <a:p>
                      <a:pPr algn="ctr" rtl="1">
                        <a:spcAft>
                          <a:spcPts val="0"/>
                        </a:spcAft>
                      </a:pPr>
                      <a:r>
                        <a:rPr lang="ar-TN" sz="1700" dirty="0">
                          <a:solidFill>
                            <a:srgbClr val="7A0000"/>
                          </a:solidFill>
                        </a:rPr>
                        <a:t>3</a:t>
                      </a:r>
                      <a:endParaRPr lang="fr-FR" sz="1700" dirty="0">
                        <a:solidFill>
                          <a:srgbClr val="7A0000"/>
                        </a:solidFill>
                        <a:latin typeface="Times New Roman"/>
                        <a:ea typeface="Times New Roman"/>
                      </a:endParaRPr>
                    </a:p>
                  </a:txBody>
                  <a:tcPr marL="68580" marR="68580" marT="0" marB="0"/>
                </a:tc>
                <a:tc>
                  <a:txBody>
                    <a:bodyPr/>
                    <a:lstStyle/>
                    <a:p>
                      <a:pPr algn="ctr"/>
                      <a:r>
                        <a:rPr kumimoji="0" lang="fr-FR" sz="1700" kern="1200" dirty="0" smtClean="0">
                          <a:solidFill>
                            <a:srgbClr val="7A0000"/>
                          </a:solidFill>
                        </a:rPr>
                        <a:t>4</a:t>
                      </a:r>
                      <a:endParaRPr kumimoji="0" lang="fr-FR" sz="1700" kern="1200" dirty="0">
                        <a:solidFill>
                          <a:srgbClr val="7A0000"/>
                        </a:solidFill>
                        <a:latin typeface="+mn-lt"/>
                        <a:ea typeface="+mn-ea"/>
                        <a:cs typeface="+mn-cs"/>
                      </a:endParaRPr>
                    </a:p>
                  </a:txBody>
                  <a:tcPr marL="68580" marR="68580" marT="0" marB="0"/>
                </a:tc>
              </a:tr>
              <a:tr h="346200">
                <a:tc>
                  <a:txBody>
                    <a:bodyPr/>
                    <a:lstStyle/>
                    <a:p>
                      <a:pPr marL="0" algn="ctr" rtl="0" eaLnBrk="1" latinLnBrk="0" hangingPunct="1">
                        <a:spcAft>
                          <a:spcPts val="0"/>
                        </a:spcAft>
                      </a:pPr>
                      <a:r>
                        <a:rPr kumimoji="0" lang="fr-FR" sz="1800" kern="1200" dirty="0" smtClean="0"/>
                        <a:t>Belgique</a:t>
                      </a:r>
                      <a:endParaRPr kumimoji="0" lang="fr-FR" sz="1800" b="1" kern="1200" dirty="0">
                        <a:solidFill>
                          <a:schemeClr val="accent6">
                            <a:lumMod val="75000"/>
                          </a:schemeClr>
                        </a:solidFill>
                        <a:latin typeface="+mn-lt"/>
                        <a:ea typeface="+mn-ea"/>
                        <a:cs typeface="+mn-cs"/>
                      </a:endParaRPr>
                    </a:p>
                  </a:txBody>
                  <a:tcPr marL="68580" marR="68580" marT="0" marB="0"/>
                </a:tc>
                <a:tc>
                  <a:txBody>
                    <a:bodyPr/>
                    <a:lstStyle/>
                    <a:p>
                      <a:pPr algn="ctr" rtl="1">
                        <a:spcAft>
                          <a:spcPts val="0"/>
                        </a:spcAft>
                      </a:pPr>
                      <a:r>
                        <a:rPr lang="ar-TN" sz="1700" dirty="0">
                          <a:solidFill>
                            <a:srgbClr val="7A0000"/>
                          </a:solidFill>
                        </a:rPr>
                        <a:t>3</a:t>
                      </a:r>
                      <a:endParaRPr lang="fr-FR" sz="1700" dirty="0">
                        <a:solidFill>
                          <a:srgbClr val="7A0000"/>
                        </a:solidFill>
                        <a:latin typeface="Times New Roman"/>
                        <a:ea typeface="Times New Roman"/>
                      </a:endParaRPr>
                    </a:p>
                  </a:txBody>
                  <a:tcPr marL="68580" marR="68580" marT="0" marB="0"/>
                </a:tc>
                <a:tc>
                  <a:txBody>
                    <a:bodyPr/>
                    <a:lstStyle/>
                    <a:p>
                      <a:pPr algn="ctr"/>
                      <a:r>
                        <a:rPr kumimoji="0" lang="fr-FR" sz="1700" kern="1200" dirty="0" smtClean="0">
                          <a:solidFill>
                            <a:srgbClr val="7A0000"/>
                          </a:solidFill>
                          <a:latin typeface="+mn-lt"/>
                          <a:ea typeface="+mn-ea"/>
                          <a:cs typeface="+mn-cs"/>
                        </a:rPr>
                        <a:t>-</a:t>
                      </a:r>
                      <a:endParaRPr kumimoji="0" lang="fr-FR" sz="1700" kern="1200" dirty="0">
                        <a:solidFill>
                          <a:srgbClr val="7A0000"/>
                        </a:solidFill>
                        <a:latin typeface="+mn-lt"/>
                        <a:ea typeface="+mn-ea"/>
                        <a:cs typeface="+mn-cs"/>
                      </a:endParaRPr>
                    </a:p>
                  </a:txBody>
                  <a:tcPr marL="68580" marR="68580" marT="0" marB="0"/>
                </a:tc>
              </a:tr>
              <a:tr h="346200">
                <a:tc>
                  <a:txBody>
                    <a:bodyPr/>
                    <a:lstStyle/>
                    <a:p>
                      <a:pPr marL="0" algn="ctr" rtl="0" eaLnBrk="1" latinLnBrk="0" hangingPunct="1">
                        <a:spcAft>
                          <a:spcPts val="0"/>
                        </a:spcAft>
                      </a:pPr>
                      <a:r>
                        <a:rPr kumimoji="0" lang="fr-FR" sz="1800" kern="1200" dirty="0" smtClean="0"/>
                        <a:t>Espagne</a:t>
                      </a:r>
                      <a:endParaRPr kumimoji="0" lang="fr-FR" sz="1800" b="1" kern="1200" dirty="0">
                        <a:solidFill>
                          <a:schemeClr val="accent6">
                            <a:lumMod val="75000"/>
                          </a:schemeClr>
                        </a:solidFill>
                        <a:latin typeface="+mn-lt"/>
                        <a:ea typeface="+mn-ea"/>
                        <a:cs typeface="+mn-cs"/>
                      </a:endParaRPr>
                    </a:p>
                  </a:txBody>
                  <a:tcPr marL="68580" marR="68580" marT="0" marB="0"/>
                </a:tc>
                <a:tc>
                  <a:txBody>
                    <a:bodyPr/>
                    <a:lstStyle/>
                    <a:p>
                      <a:pPr algn="ctr" rtl="1">
                        <a:spcAft>
                          <a:spcPts val="0"/>
                        </a:spcAft>
                      </a:pPr>
                      <a:r>
                        <a:rPr lang="ar-TN" sz="1700" dirty="0">
                          <a:solidFill>
                            <a:srgbClr val="7A0000"/>
                          </a:solidFill>
                        </a:rPr>
                        <a:t>3</a:t>
                      </a:r>
                      <a:endParaRPr lang="fr-FR" sz="1700" dirty="0">
                        <a:solidFill>
                          <a:srgbClr val="7A0000"/>
                        </a:solidFill>
                        <a:latin typeface="Times New Roman"/>
                        <a:ea typeface="Times New Roman"/>
                      </a:endParaRPr>
                    </a:p>
                  </a:txBody>
                  <a:tcPr marL="68580" marR="68580" marT="0" marB="0"/>
                </a:tc>
                <a:tc>
                  <a:txBody>
                    <a:bodyPr/>
                    <a:lstStyle/>
                    <a:p>
                      <a:pPr algn="ctr"/>
                      <a:endParaRPr kumimoji="0" lang="fr-FR" sz="1700" kern="1200" dirty="0">
                        <a:solidFill>
                          <a:srgbClr val="7A0000"/>
                        </a:solidFill>
                        <a:latin typeface="+mn-lt"/>
                        <a:ea typeface="+mn-ea"/>
                        <a:cs typeface="+mn-cs"/>
                      </a:endParaRPr>
                    </a:p>
                  </a:txBody>
                  <a:tcPr marL="68580" marR="68580" marT="0" marB="0"/>
                </a:tc>
              </a:tr>
              <a:tr h="346200">
                <a:tc>
                  <a:txBody>
                    <a:bodyPr/>
                    <a:lstStyle/>
                    <a:p>
                      <a:pPr marL="0" algn="ctr" rtl="0" eaLnBrk="1" latinLnBrk="0" hangingPunct="1">
                        <a:spcAft>
                          <a:spcPts val="0"/>
                        </a:spcAft>
                      </a:pPr>
                      <a:r>
                        <a:rPr kumimoji="0" lang="fr-FR" sz="1800" kern="1200" dirty="0" smtClean="0"/>
                        <a:t>Malte </a:t>
                      </a:r>
                      <a:endParaRPr kumimoji="0" lang="fr-FR" sz="1800" b="1" kern="1200" dirty="0">
                        <a:solidFill>
                          <a:schemeClr val="accent6">
                            <a:lumMod val="75000"/>
                          </a:schemeClr>
                        </a:solidFill>
                        <a:latin typeface="+mn-lt"/>
                        <a:ea typeface="+mn-ea"/>
                        <a:cs typeface="+mn-cs"/>
                      </a:endParaRPr>
                    </a:p>
                  </a:txBody>
                  <a:tcPr marL="68580" marR="68580" marT="0" marB="0"/>
                </a:tc>
                <a:tc>
                  <a:txBody>
                    <a:bodyPr/>
                    <a:lstStyle/>
                    <a:p>
                      <a:pPr algn="ctr" rtl="1">
                        <a:spcAft>
                          <a:spcPts val="0"/>
                        </a:spcAft>
                      </a:pPr>
                      <a:r>
                        <a:rPr lang="ar-TN" sz="1700" dirty="0">
                          <a:solidFill>
                            <a:srgbClr val="7A0000"/>
                          </a:solidFill>
                        </a:rPr>
                        <a:t>1</a:t>
                      </a:r>
                      <a:endParaRPr lang="fr-FR" sz="1700" dirty="0">
                        <a:solidFill>
                          <a:srgbClr val="7A0000"/>
                        </a:solidFill>
                        <a:latin typeface="Times New Roman"/>
                        <a:ea typeface="Times New Roman"/>
                      </a:endParaRPr>
                    </a:p>
                  </a:txBody>
                  <a:tcPr marL="68580" marR="68580" marT="0" marB="0"/>
                </a:tc>
                <a:tc>
                  <a:txBody>
                    <a:bodyPr/>
                    <a:lstStyle/>
                    <a:p>
                      <a:pPr algn="ctr"/>
                      <a:r>
                        <a:rPr kumimoji="0" lang="fr-FR" sz="1700" kern="1200" dirty="0" smtClean="0">
                          <a:solidFill>
                            <a:srgbClr val="7A0000"/>
                          </a:solidFill>
                          <a:latin typeface="+mn-lt"/>
                          <a:ea typeface="+mn-ea"/>
                          <a:cs typeface="+mn-cs"/>
                        </a:rPr>
                        <a:t>-</a:t>
                      </a:r>
                      <a:endParaRPr kumimoji="0" lang="fr-FR" sz="1700" kern="1200" dirty="0">
                        <a:solidFill>
                          <a:srgbClr val="7A0000"/>
                        </a:solidFill>
                        <a:latin typeface="+mn-lt"/>
                        <a:ea typeface="+mn-ea"/>
                        <a:cs typeface="+mn-cs"/>
                      </a:endParaRPr>
                    </a:p>
                  </a:txBody>
                  <a:tcPr marL="68580" marR="68580" marT="0" marB="0"/>
                </a:tc>
              </a:tr>
              <a:tr h="346200">
                <a:tc>
                  <a:txBody>
                    <a:bodyPr/>
                    <a:lstStyle/>
                    <a:p>
                      <a:pPr marL="0" algn="ctr" rtl="0" eaLnBrk="1" latinLnBrk="0" hangingPunct="1">
                        <a:spcAft>
                          <a:spcPts val="0"/>
                        </a:spcAft>
                      </a:pPr>
                      <a:r>
                        <a:rPr kumimoji="0" lang="fr-FR" sz="1800" kern="1200" dirty="0" smtClean="0"/>
                        <a:t>Romanie</a:t>
                      </a:r>
                      <a:endParaRPr kumimoji="0" lang="fr-FR" sz="1800" b="1" kern="1200" dirty="0">
                        <a:solidFill>
                          <a:schemeClr val="accent6">
                            <a:lumMod val="75000"/>
                          </a:schemeClr>
                        </a:solidFill>
                        <a:latin typeface="+mn-lt"/>
                        <a:ea typeface="+mn-ea"/>
                        <a:cs typeface="+mn-cs"/>
                      </a:endParaRPr>
                    </a:p>
                  </a:txBody>
                  <a:tcPr marL="68580" marR="68580" marT="0" marB="0"/>
                </a:tc>
                <a:tc>
                  <a:txBody>
                    <a:bodyPr/>
                    <a:lstStyle/>
                    <a:p>
                      <a:pPr algn="ctr" rtl="1">
                        <a:spcAft>
                          <a:spcPts val="0"/>
                        </a:spcAft>
                      </a:pPr>
                      <a:r>
                        <a:rPr lang="ar-TN" sz="1700" dirty="0">
                          <a:solidFill>
                            <a:srgbClr val="7A0000"/>
                          </a:solidFill>
                        </a:rPr>
                        <a:t>1</a:t>
                      </a:r>
                      <a:endParaRPr lang="fr-FR" sz="1700" dirty="0">
                        <a:solidFill>
                          <a:srgbClr val="7A0000"/>
                        </a:solidFill>
                        <a:latin typeface="Times New Roman"/>
                        <a:ea typeface="Times New Roman"/>
                      </a:endParaRPr>
                    </a:p>
                  </a:txBody>
                  <a:tcPr marL="68580" marR="68580" marT="0" marB="0"/>
                </a:tc>
                <a:tc>
                  <a:txBody>
                    <a:bodyPr/>
                    <a:lstStyle/>
                    <a:p>
                      <a:pPr algn="ctr"/>
                      <a:r>
                        <a:rPr kumimoji="0" lang="fr-FR" sz="1700" kern="1200" dirty="0" smtClean="0">
                          <a:solidFill>
                            <a:srgbClr val="7A0000"/>
                          </a:solidFill>
                          <a:latin typeface="+mn-lt"/>
                          <a:ea typeface="+mn-ea"/>
                          <a:cs typeface="+mn-cs"/>
                        </a:rPr>
                        <a:t>-</a:t>
                      </a:r>
                      <a:endParaRPr kumimoji="0" lang="fr-FR" sz="1700" kern="1200" dirty="0">
                        <a:solidFill>
                          <a:srgbClr val="7A0000"/>
                        </a:solidFill>
                        <a:latin typeface="+mn-lt"/>
                        <a:ea typeface="+mn-ea"/>
                        <a:cs typeface="+mn-cs"/>
                      </a:endParaRPr>
                    </a:p>
                  </a:txBody>
                  <a:tcPr marL="68580" marR="68580" marT="0" marB="0"/>
                </a:tc>
              </a:tr>
              <a:tr h="346200">
                <a:tc>
                  <a:txBody>
                    <a:bodyPr/>
                    <a:lstStyle/>
                    <a:p>
                      <a:pPr marL="0" algn="ctr" rtl="0" eaLnBrk="1" latinLnBrk="0" hangingPunct="1">
                        <a:spcAft>
                          <a:spcPts val="0"/>
                        </a:spcAft>
                      </a:pPr>
                      <a:r>
                        <a:rPr kumimoji="0" lang="fr-FR" sz="1800" kern="1200" dirty="0" smtClean="0"/>
                        <a:t>Suisse</a:t>
                      </a:r>
                      <a:endParaRPr kumimoji="0" lang="fr-FR" sz="1800" b="1" kern="1200" dirty="0">
                        <a:solidFill>
                          <a:schemeClr val="accent6">
                            <a:lumMod val="75000"/>
                          </a:schemeClr>
                        </a:solidFill>
                        <a:latin typeface="+mn-lt"/>
                        <a:ea typeface="+mn-ea"/>
                        <a:cs typeface="+mn-cs"/>
                      </a:endParaRPr>
                    </a:p>
                  </a:txBody>
                  <a:tcPr marL="68580" marR="68580" marT="0" marB="0"/>
                </a:tc>
                <a:tc>
                  <a:txBody>
                    <a:bodyPr/>
                    <a:lstStyle/>
                    <a:p>
                      <a:pPr algn="ctr" rtl="1">
                        <a:spcAft>
                          <a:spcPts val="0"/>
                        </a:spcAft>
                      </a:pPr>
                      <a:r>
                        <a:rPr lang="ar-TN" sz="1700" dirty="0">
                          <a:solidFill>
                            <a:srgbClr val="7A0000"/>
                          </a:solidFill>
                        </a:rPr>
                        <a:t>1</a:t>
                      </a:r>
                      <a:endParaRPr lang="fr-FR" sz="1700" dirty="0">
                        <a:solidFill>
                          <a:srgbClr val="7A0000"/>
                        </a:solidFill>
                        <a:latin typeface="Times New Roman"/>
                        <a:ea typeface="Times New Roman"/>
                      </a:endParaRPr>
                    </a:p>
                  </a:txBody>
                  <a:tcPr marL="68580" marR="68580" marT="0" marB="0"/>
                </a:tc>
                <a:tc>
                  <a:txBody>
                    <a:bodyPr/>
                    <a:lstStyle/>
                    <a:p>
                      <a:pPr algn="ctr"/>
                      <a:r>
                        <a:rPr kumimoji="0" lang="fr-FR" sz="1700" kern="1200" dirty="0" smtClean="0">
                          <a:solidFill>
                            <a:srgbClr val="7A0000"/>
                          </a:solidFill>
                          <a:latin typeface="+mn-lt"/>
                          <a:ea typeface="+mn-ea"/>
                          <a:cs typeface="+mn-cs"/>
                        </a:rPr>
                        <a:t>-</a:t>
                      </a:r>
                      <a:endParaRPr kumimoji="0" lang="fr-FR" sz="1700" kern="1200" dirty="0">
                        <a:solidFill>
                          <a:srgbClr val="7A0000"/>
                        </a:solidFill>
                        <a:latin typeface="+mn-lt"/>
                        <a:ea typeface="+mn-ea"/>
                        <a:cs typeface="+mn-cs"/>
                      </a:endParaRPr>
                    </a:p>
                  </a:txBody>
                  <a:tcPr marL="68580" marR="68580" marT="0" marB="0"/>
                </a:tc>
              </a:tr>
              <a:tr h="346200">
                <a:tc>
                  <a:txBody>
                    <a:bodyPr/>
                    <a:lstStyle/>
                    <a:p>
                      <a:pPr marL="0" algn="ctr" rtl="0" eaLnBrk="1" latinLnBrk="0" hangingPunct="1">
                        <a:spcAft>
                          <a:spcPts val="0"/>
                        </a:spcAft>
                      </a:pPr>
                      <a:r>
                        <a:rPr kumimoji="0" lang="fr-FR" sz="1800" kern="1200" dirty="0" smtClean="0"/>
                        <a:t>Turquie</a:t>
                      </a:r>
                      <a:endParaRPr kumimoji="0" lang="fr-FR" sz="1800" b="1" kern="1200" dirty="0">
                        <a:solidFill>
                          <a:schemeClr val="accent6">
                            <a:lumMod val="75000"/>
                          </a:schemeClr>
                        </a:solidFill>
                        <a:latin typeface="+mn-lt"/>
                        <a:ea typeface="+mn-ea"/>
                        <a:cs typeface="+mn-cs"/>
                      </a:endParaRPr>
                    </a:p>
                  </a:txBody>
                  <a:tcPr marL="68580" marR="68580" marT="0" marB="0"/>
                </a:tc>
                <a:tc>
                  <a:txBody>
                    <a:bodyPr/>
                    <a:lstStyle/>
                    <a:p>
                      <a:pPr algn="ctr" rtl="1">
                        <a:spcAft>
                          <a:spcPts val="0"/>
                        </a:spcAft>
                      </a:pPr>
                      <a:r>
                        <a:rPr lang="ar-TN" sz="1700" dirty="0">
                          <a:solidFill>
                            <a:srgbClr val="7A0000"/>
                          </a:solidFill>
                        </a:rPr>
                        <a:t>-</a:t>
                      </a:r>
                      <a:endParaRPr lang="fr-FR" sz="1700" dirty="0">
                        <a:solidFill>
                          <a:srgbClr val="7A0000"/>
                        </a:solidFill>
                        <a:latin typeface="Times New Roman"/>
                        <a:ea typeface="Times New Roman"/>
                      </a:endParaRPr>
                    </a:p>
                  </a:txBody>
                  <a:tcPr marL="68580" marR="68580" marT="0" marB="0"/>
                </a:tc>
                <a:tc>
                  <a:txBody>
                    <a:bodyPr/>
                    <a:lstStyle/>
                    <a:p>
                      <a:pPr algn="ctr"/>
                      <a:r>
                        <a:rPr kumimoji="0" lang="fr-FR" sz="1700" kern="1200" dirty="0" smtClean="0">
                          <a:solidFill>
                            <a:srgbClr val="7A0000"/>
                          </a:solidFill>
                        </a:rPr>
                        <a:t>1</a:t>
                      </a:r>
                      <a:endParaRPr kumimoji="0" lang="fr-FR" sz="1700" kern="1200" dirty="0">
                        <a:solidFill>
                          <a:srgbClr val="7A0000"/>
                        </a:solidFill>
                        <a:latin typeface="+mn-lt"/>
                        <a:ea typeface="+mn-ea"/>
                        <a:cs typeface="+mn-cs"/>
                      </a:endParaRPr>
                    </a:p>
                  </a:txBody>
                  <a:tcPr marL="68580" marR="68580" marT="0" marB="0"/>
                </a:tc>
              </a:tr>
              <a:tr h="346200">
                <a:tc>
                  <a:txBody>
                    <a:bodyPr/>
                    <a:lstStyle/>
                    <a:p>
                      <a:pPr marL="0" algn="ctr" rtl="0" eaLnBrk="1" latinLnBrk="0" hangingPunct="1">
                        <a:spcAft>
                          <a:spcPts val="0"/>
                        </a:spcAft>
                      </a:pPr>
                      <a:r>
                        <a:rPr kumimoji="0" lang="fr-FR" sz="1800" kern="1200" dirty="0" smtClean="0"/>
                        <a:t>Ukraine</a:t>
                      </a:r>
                      <a:endParaRPr kumimoji="0" lang="fr-FR" sz="1800" b="1" kern="1200" dirty="0">
                        <a:solidFill>
                          <a:schemeClr val="accent6">
                            <a:lumMod val="75000"/>
                          </a:schemeClr>
                        </a:solidFill>
                        <a:latin typeface="+mn-lt"/>
                        <a:ea typeface="+mn-ea"/>
                        <a:cs typeface="+mn-cs"/>
                      </a:endParaRPr>
                    </a:p>
                  </a:txBody>
                  <a:tcPr marL="68580" marR="68580" marT="0" marB="0"/>
                </a:tc>
                <a:tc>
                  <a:txBody>
                    <a:bodyPr/>
                    <a:lstStyle/>
                    <a:p>
                      <a:pPr algn="ctr" rtl="1">
                        <a:spcAft>
                          <a:spcPts val="0"/>
                        </a:spcAft>
                      </a:pPr>
                      <a:r>
                        <a:rPr lang="ar-TN" sz="1700" dirty="0">
                          <a:solidFill>
                            <a:srgbClr val="7A0000"/>
                          </a:solidFill>
                        </a:rPr>
                        <a:t>2</a:t>
                      </a:r>
                      <a:endParaRPr lang="fr-FR" sz="1700" dirty="0">
                        <a:solidFill>
                          <a:srgbClr val="7A0000"/>
                        </a:solidFill>
                        <a:latin typeface="Times New Roman"/>
                        <a:ea typeface="Times New Roman"/>
                      </a:endParaRPr>
                    </a:p>
                  </a:txBody>
                  <a:tcPr marL="68580" marR="68580" marT="0" marB="0"/>
                </a:tc>
                <a:tc>
                  <a:txBody>
                    <a:bodyPr/>
                    <a:lstStyle/>
                    <a:p>
                      <a:pPr algn="ctr"/>
                      <a:r>
                        <a:rPr kumimoji="0" lang="fr-FR" sz="1700" kern="1200" dirty="0" smtClean="0">
                          <a:solidFill>
                            <a:srgbClr val="7A0000"/>
                          </a:solidFill>
                          <a:latin typeface="+mn-lt"/>
                          <a:ea typeface="+mn-ea"/>
                          <a:cs typeface="+mn-cs"/>
                        </a:rPr>
                        <a:t>-</a:t>
                      </a:r>
                      <a:endParaRPr kumimoji="0" lang="fr-FR" sz="1700" kern="1200" dirty="0">
                        <a:solidFill>
                          <a:srgbClr val="7A0000"/>
                        </a:solidFill>
                        <a:latin typeface="+mn-lt"/>
                        <a:ea typeface="+mn-ea"/>
                        <a:cs typeface="+mn-cs"/>
                      </a:endParaRPr>
                    </a:p>
                  </a:txBody>
                  <a:tcPr marL="68580" marR="68580" marT="0" marB="0"/>
                </a:tc>
              </a:tr>
              <a:tr h="346200">
                <a:tc>
                  <a:txBody>
                    <a:bodyPr/>
                    <a:lstStyle/>
                    <a:p>
                      <a:pPr marL="0" algn="ctr" rtl="0" eaLnBrk="1" latinLnBrk="0" hangingPunct="1">
                        <a:spcAft>
                          <a:spcPts val="0"/>
                        </a:spcAft>
                      </a:pPr>
                      <a:r>
                        <a:rPr kumimoji="0" lang="fr-FR" sz="1800" kern="1200" dirty="0" smtClean="0"/>
                        <a:t>Allemagne </a:t>
                      </a:r>
                      <a:endParaRPr kumimoji="0" lang="fr-FR" sz="1800" b="1" kern="1200" dirty="0">
                        <a:solidFill>
                          <a:schemeClr val="accent6">
                            <a:lumMod val="75000"/>
                          </a:schemeClr>
                        </a:solidFill>
                        <a:latin typeface="+mn-lt"/>
                        <a:ea typeface="+mn-ea"/>
                        <a:cs typeface="+mn-cs"/>
                      </a:endParaRPr>
                    </a:p>
                  </a:txBody>
                  <a:tcPr marL="68580" marR="68580" marT="0" marB="0"/>
                </a:tc>
                <a:tc>
                  <a:txBody>
                    <a:bodyPr/>
                    <a:lstStyle/>
                    <a:p>
                      <a:pPr algn="ctr">
                        <a:spcAft>
                          <a:spcPts val="0"/>
                        </a:spcAft>
                      </a:pPr>
                      <a:r>
                        <a:rPr lang="ar-TN" sz="1700" dirty="0">
                          <a:solidFill>
                            <a:srgbClr val="7A0000"/>
                          </a:solidFill>
                        </a:rPr>
                        <a:t>1</a:t>
                      </a:r>
                      <a:endParaRPr lang="fr-FR" sz="1700" dirty="0">
                        <a:solidFill>
                          <a:srgbClr val="7A0000"/>
                        </a:solidFill>
                        <a:latin typeface="Times New Roman"/>
                        <a:ea typeface="Times New Roman"/>
                      </a:endParaRPr>
                    </a:p>
                  </a:txBody>
                  <a:tcPr marL="68580" marR="68580" marT="0" marB="0"/>
                </a:tc>
                <a:tc>
                  <a:txBody>
                    <a:bodyPr/>
                    <a:lstStyle/>
                    <a:p>
                      <a:pPr algn="ctr"/>
                      <a:r>
                        <a:rPr kumimoji="0" lang="fr-FR" sz="1700" kern="1200" dirty="0" smtClean="0">
                          <a:solidFill>
                            <a:srgbClr val="7A0000"/>
                          </a:solidFill>
                          <a:latin typeface="+mn-lt"/>
                          <a:ea typeface="+mn-ea"/>
                          <a:cs typeface="+mn-cs"/>
                        </a:rPr>
                        <a:t>-</a:t>
                      </a:r>
                      <a:endParaRPr kumimoji="0" lang="fr-FR" sz="1700" kern="1200" dirty="0">
                        <a:solidFill>
                          <a:srgbClr val="7A0000"/>
                        </a:solidFill>
                        <a:latin typeface="+mn-lt"/>
                        <a:ea typeface="+mn-ea"/>
                        <a:cs typeface="+mn-cs"/>
                      </a:endParaRPr>
                    </a:p>
                  </a:txBody>
                  <a:tcPr marL="68580" marR="68580" marT="0" marB="0"/>
                </a:tc>
              </a:tr>
              <a:tr h="346200">
                <a:tc>
                  <a:txBody>
                    <a:bodyPr/>
                    <a:lstStyle/>
                    <a:p>
                      <a:pPr marL="0" algn="ctr" rtl="0" eaLnBrk="1" latinLnBrk="0" hangingPunct="1">
                        <a:spcAft>
                          <a:spcPts val="0"/>
                        </a:spcAft>
                      </a:pPr>
                      <a:r>
                        <a:rPr kumimoji="0" lang="fr-FR" sz="1800" kern="1200" dirty="0" smtClean="0"/>
                        <a:t>Total</a:t>
                      </a:r>
                      <a:endParaRPr kumimoji="0" lang="fr-FR" sz="1800" b="1" kern="1200" dirty="0">
                        <a:solidFill>
                          <a:schemeClr val="accent6">
                            <a:lumMod val="75000"/>
                          </a:schemeClr>
                        </a:solidFill>
                        <a:latin typeface="+mn-lt"/>
                        <a:ea typeface="+mn-ea"/>
                        <a:cs typeface="+mn-cs"/>
                      </a:endParaRPr>
                    </a:p>
                  </a:txBody>
                  <a:tcPr marL="68580" marR="68580" marT="0" marB="0"/>
                </a:tc>
                <a:tc>
                  <a:txBody>
                    <a:bodyPr/>
                    <a:lstStyle/>
                    <a:p>
                      <a:pPr algn="ctr" rtl="1">
                        <a:spcAft>
                          <a:spcPts val="0"/>
                        </a:spcAft>
                      </a:pPr>
                      <a:r>
                        <a:rPr lang="ar-TN" sz="1700" dirty="0">
                          <a:solidFill>
                            <a:srgbClr val="7A0000"/>
                          </a:solidFill>
                        </a:rPr>
                        <a:t>49</a:t>
                      </a:r>
                      <a:endParaRPr lang="fr-FR" sz="1700" b="1" dirty="0">
                        <a:solidFill>
                          <a:srgbClr val="7A0000"/>
                        </a:solidFill>
                        <a:latin typeface="Times New Roman"/>
                        <a:ea typeface="Times New Roman"/>
                      </a:endParaRPr>
                    </a:p>
                  </a:txBody>
                  <a:tcPr marL="68580" marR="68580" marT="0" marB="0"/>
                </a:tc>
                <a:tc>
                  <a:txBody>
                    <a:bodyPr/>
                    <a:lstStyle/>
                    <a:p>
                      <a:pPr algn="ctr"/>
                      <a:r>
                        <a:rPr kumimoji="0" lang="fr-FR" sz="1700" kern="1200" dirty="0" smtClean="0">
                          <a:solidFill>
                            <a:srgbClr val="7A0000"/>
                          </a:solidFill>
                        </a:rPr>
                        <a:t>15</a:t>
                      </a:r>
                      <a:endParaRPr kumimoji="0" lang="fr-FR" sz="1700" b="1" kern="1200" dirty="0">
                        <a:solidFill>
                          <a:srgbClr val="7A0000"/>
                        </a:solidFill>
                        <a:latin typeface="+mn-lt"/>
                        <a:ea typeface="+mn-ea"/>
                        <a:cs typeface="+mn-cs"/>
                      </a:endParaRPr>
                    </a:p>
                  </a:txBody>
                  <a:tcPr marL="68580" marR="68580" marT="0" marB="0"/>
                </a:tc>
              </a:tr>
            </a:tbl>
          </a:graphicData>
        </a:graphic>
      </p:graphicFrame>
      <p:sp>
        <p:nvSpPr>
          <p:cNvPr id="5" name="ZoneTexte 4"/>
          <p:cNvSpPr txBox="1"/>
          <p:nvPr/>
        </p:nvSpPr>
        <p:spPr>
          <a:xfrm>
            <a:off x="1571604" y="761510"/>
            <a:ext cx="6500858" cy="738664"/>
          </a:xfrm>
          <a:prstGeom prst="rect">
            <a:avLst/>
          </a:prstGeom>
          <a:noFill/>
        </p:spPr>
        <p:txBody>
          <a:bodyPr wrap="square" rtlCol="1">
            <a:spAutoFit/>
          </a:bodyPr>
          <a:lstStyle/>
          <a:p>
            <a:pPr algn="ctr"/>
            <a:r>
              <a:rPr lang="fr-FR" sz="2400" dirty="0" smtClean="0">
                <a:solidFill>
                  <a:schemeClr val="accent5">
                    <a:lumMod val="75000"/>
                  </a:schemeClr>
                </a:solidFill>
              </a:rPr>
              <a:t>Les conventions avec les pays européens</a:t>
            </a:r>
          </a:p>
          <a:p>
            <a:pPr algn="ctr"/>
            <a:endParaRPr lang="ar-TN" dirty="0"/>
          </a:p>
        </p:txBody>
      </p:sp>
      <p:sp>
        <p:nvSpPr>
          <p:cNvPr id="9" name="Espace réservé du numéro de diapositive 8"/>
          <p:cNvSpPr>
            <a:spLocks noGrp="1"/>
          </p:cNvSpPr>
          <p:nvPr>
            <p:ph type="sldNum" sz="quarter" idx="12"/>
          </p:nvPr>
        </p:nvSpPr>
        <p:spPr/>
        <p:txBody>
          <a:bodyPr/>
          <a:lstStyle/>
          <a:p>
            <a:fld id="{604B16DD-1C8F-4C02-9E4A-AC03EC824C1E}" type="slidenum">
              <a:rPr lang="fr-FR" smtClean="0"/>
              <a:pPr/>
              <a:t>19</a:t>
            </a:fld>
            <a:endParaRPr lang="fr-FR"/>
          </a:p>
        </p:txBody>
      </p:sp>
      <p:sp>
        <p:nvSpPr>
          <p:cNvPr id="6" name="ZoneTexte 5"/>
          <p:cNvSpPr txBox="1"/>
          <p:nvPr/>
        </p:nvSpPr>
        <p:spPr>
          <a:xfrm>
            <a:off x="1357290" y="6604084"/>
            <a:ext cx="4143404" cy="253916"/>
          </a:xfrm>
          <a:prstGeom prst="rect">
            <a:avLst/>
          </a:prstGeom>
          <a:noFill/>
        </p:spPr>
        <p:txBody>
          <a:bodyPr wrap="square" rtlCol="0">
            <a:spAutoFit/>
          </a:bodyPr>
          <a:lstStyle/>
          <a:p>
            <a:pPr marL="1143000" indent="-1143000" algn="just">
              <a:spcBef>
                <a:spcPct val="0"/>
              </a:spcBef>
            </a:pPr>
            <a:r>
              <a:rPr lang="fr-FR" sz="1050" b="1" dirty="0" smtClean="0">
                <a:solidFill>
                  <a:srgbClr val="1F497D"/>
                </a:solidFill>
                <a:latin typeface="Times New Roman" pitchFamily="18" charset="0"/>
                <a:ea typeface="Calibri" pitchFamily="34" charset="0"/>
                <a:cs typeface="Times New Roman" pitchFamily="18" charset="0"/>
              </a:rPr>
              <a:t>La coopération internationale à l’Université de Sousse</a:t>
            </a:r>
            <a:endParaRPr lang="fr-FR" sz="1050" b="1" dirty="0" smtClean="0">
              <a:latin typeface="Arial" pitchFamily="34" charset="0"/>
              <a:cs typeface="Arial" pitchFamily="34" charset="0"/>
            </a:endParaRPr>
          </a:p>
        </p:txBody>
      </p:sp>
    </p:spTree>
  </p:cSld>
  <p:clrMapOvr>
    <a:masterClrMapping/>
  </p:clrMapOvr>
  <p:transition advTm="7000">
    <p:pull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0100" y="2071686"/>
            <a:ext cx="8143900" cy="2214570"/>
          </a:xfrm>
        </p:spPr>
        <p:txBody>
          <a:bodyPr>
            <a:normAutofit/>
          </a:bodyPr>
          <a:lstStyle/>
          <a:p>
            <a:r>
              <a:rPr lang="fr-FR" dirty="0" smtClean="0"/>
              <a:t/>
            </a:r>
            <a:br>
              <a:rPr lang="fr-FR" dirty="0" smtClean="0"/>
            </a:br>
            <a:endParaRPr lang="fr-FR" dirty="0"/>
          </a:p>
        </p:txBody>
      </p:sp>
      <p:sp>
        <p:nvSpPr>
          <p:cNvPr id="4" name="Titre 1"/>
          <p:cNvSpPr txBox="1">
            <a:spLocks/>
          </p:cNvSpPr>
          <p:nvPr/>
        </p:nvSpPr>
        <p:spPr>
          <a:xfrm>
            <a:off x="1000100" y="-24"/>
            <a:ext cx="8143900" cy="1357322"/>
          </a:xfrm>
          <a:prstGeom prst="rect">
            <a:avLst/>
          </a:prstGeom>
        </p:spPr>
        <p:style>
          <a:lnRef idx="1">
            <a:schemeClr val="accent1"/>
          </a:lnRef>
          <a:fillRef idx="2">
            <a:schemeClr val="accent1"/>
          </a:fillRef>
          <a:effectRef idx="1">
            <a:schemeClr val="accent1"/>
          </a:effectRef>
          <a:fontRef idx="minor">
            <a:schemeClr val="dk1"/>
          </a:fontRef>
        </p:style>
        <p:txBody>
          <a:bodyPr anchor="b">
            <a:normAutofit fontScale="45000" lnSpcReduction="20000"/>
          </a:bodyPr>
          <a:lstStyle/>
          <a:p>
            <a:pPr algn="ctr">
              <a:spcBef>
                <a:spcPct val="0"/>
              </a:spcBef>
            </a:pPr>
            <a:r>
              <a:rPr kumimoji="0" lang="fr-FR" sz="5300" b="0" i="0" u="none"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 </a:t>
            </a:r>
          </a:p>
          <a:p>
            <a:pPr marL="1143000" indent="-1143000" algn="ctr">
              <a:spcBef>
                <a:spcPct val="0"/>
              </a:spcBef>
            </a:pPr>
            <a:r>
              <a:rPr kumimoji="0" lang="fr-FR" sz="5300" b="1" i="0" u="none" strike="noStrike" cap="none" normalizeH="0" baseline="0" dirty="0" smtClean="0">
                <a:ln>
                  <a:noFill/>
                </a:ln>
                <a:solidFill>
                  <a:srgbClr val="1F497D"/>
                </a:solidFill>
                <a:effectLst/>
                <a:latin typeface="Times New Roman" pitchFamily="18" charset="0"/>
                <a:ea typeface="Calibri" pitchFamily="34" charset="0"/>
                <a:cs typeface="Times New Roman" pitchFamily="18" charset="0"/>
              </a:rPr>
              <a:t>I.  La Coopération Scientifique dans le Système</a:t>
            </a:r>
          </a:p>
          <a:p>
            <a:pPr marL="1143000" indent="-1143000" algn="ctr">
              <a:spcBef>
                <a:spcPct val="0"/>
              </a:spcBef>
            </a:pPr>
            <a:r>
              <a:rPr kumimoji="0" lang="fr-FR" sz="5300" b="1" i="0" u="none" strike="noStrike" cap="none" normalizeH="0" baseline="0" dirty="0" smtClean="0">
                <a:ln>
                  <a:noFill/>
                </a:ln>
                <a:solidFill>
                  <a:srgbClr val="1F497D"/>
                </a:solidFill>
                <a:effectLst/>
                <a:latin typeface="Times New Roman" pitchFamily="18" charset="0"/>
                <a:ea typeface="Calibri" pitchFamily="34" charset="0"/>
                <a:cs typeface="Times New Roman" pitchFamily="18" charset="0"/>
              </a:rPr>
              <a:t> de la Recherche Scientifique</a:t>
            </a:r>
          </a:p>
          <a:p>
            <a:pPr algn="ctr">
              <a:spcBef>
                <a:spcPct val="0"/>
              </a:spcBef>
            </a:pPr>
            <a:r>
              <a:rPr kumimoji="0" lang="fr-FR" sz="5300" b="1" i="0" u="none" strike="noStrike" cap="none" normalizeH="0" baseline="0" dirty="0" smtClean="0">
                <a:ln>
                  <a:noFill/>
                </a:ln>
                <a:solidFill>
                  <a:srgbClr val="1F497D"/>
                </a:solidFill>
                <a:effectLst/>
                <a:latin typeface="Times New Roman" pitchFamily="18" charset="0"/>
                <a:ea typeface="Calibri" pitchFamily="34" charset="0"/>
                <a:cs typeface="Times New Roman" pitchFamily="18" charset="0"/>
              </a:rPr>
              <a:t> et d’innovation Technologique en Tunisie</a:t>
            </a:r>
            <a:endParaRPr kumimoji="0" lang="fr-FR" sz="53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fr-FR" sz="4300" b="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
        <p:nvSpPr>
          <p:cNvPr id="2050" name="Rectangle 2"/>
          <p:cNvSpPr>
            <a:spLocks noChangeArrowheads="1"/>
          </p:cNvSpPr>
          <p:nvPr/>
        </p:nvSpPr>
        <p:spPr bwMode="auto">
          <a:xfrm>
            <a:off x="1000100" y="1357298"/>
            <a:ext cx="8001056"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La coopération internationale joue un rôle</a:t>
            </a:r>
            <a:r>
              <a:rPr kumimoji="0" lang="fr-FR" sz="2200" b="0" i="0" u="none" strike="noStrike" cap="none" normalizeH="0" dirty="0" smtClean="0">
                <a:ln>
                  <a:noFill/>
                </a:ln>
                <a:solidFill>
                  <a:srgbClr val="000000"/>
                </a:solidFill>
                <a:effectLst/>
                <a:latin typeface="Times New Roman" pitchFamily="18" charset="0"/>
                <a:ea typeface="Calibri" pitchFamily="34" charset="0"/>
                <a:cs typeface="Times New Roman" pitchFamily="18" charset="0"/>
              </a:rPr>
              <a:t> important </a:t>
            </a:r>
            <a:r>
              <a:rPr kumimoji="0" lang="fr-FR" sz="2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dans le progrès scientifique et technologique du pays.</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fr-FR" sz="2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fr-FR" sz="2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Le système de la recherche scientifique et de l’innovation technologique en Tunisie a connu au cours des dernières années une évolution importante, tant au niveau des structures, que des programmes et des objectifs.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fr-FR" sz="2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fr-FR" sz="2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Ce qui va lui permettre </a:t>
            </a:r>
            <a:r>
              <a:rPr lang="fr-FR" sz="2200" dirty="0" smtClean="0">
                <a:solidFill>
                  <a:srgbClr val="000000"/>
                </a:solidFill>
                <a:latin typeface="Times New Roman" pitchFamily="18" charset="0"/>
                <a:ea typeface="Calibri" pitchFamily="34" charset="0"/>
                <a:cs typeface="Times New Roman" pitchFamily="18" charset="0"/>
              </a:rPr>
              <a:t>:</a:t>
            </a:r>
            <a:endParaRPr kumimoji="0" lang="fr-FR" sz="2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fr-FR" sz="2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fr-FR" sz="2200" b="0" i="0" u="none" strike="noStrike" cap="none" normalizeH="0" baseline="0" dirty="0" smtClean="0">
                <a:ln>
                  <a:noFill/>
                </a:ln>
                <a:solidFill>
                  <a:srgbClr val="00B0F0"/>
                </a:solidFill>
                <a:effectLst/>
                <a:latin typeface="Times New Roman" pitchFamily="18" charset="0"/>
                <a:ea typeface="Calibri" pitchFamily="34" charset="0"/>
                <a:cs typeface="Times New Roman" pitchFamily="18" charset="0"/>
              </a:rPr>
              <a:t>*</a:t>
            </a:r>
            <a:r>
              <a:rPr kumimoji="0" lang="fr-FR" sz="2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de contribuer efficacement au développement global         	 et durable du pays, </a:t>
            </a:r>
          </a:p>
          <a:p>
            <a:pPr marL="0" marR="0" lvl="0" indent="0" algn="just" defTabSz="914400" rtl="0" eaLnBrk="1" fontAlgn="base" latinLnBrk="0" hangingPunct="1">
              <a:lnSpc>
                <a:spcPct val="100000"/>
              </a:lnSpc>
              <a:spcBef>
                <a:spcPct val="0"/>
              </a:spcBef>
              <a:spcAft>
                <a:spcPct val="0"/>
              </a:spcAft>
              <a:buClrTx/>
              <a:buSzTx/>
              <a:buFontTx/>
              <a:buNone/>
              <a:tabLst/>
            </a:pPr>
            <a:r>
              <a:rPr lang="fr-FR" sz="2200" dirty="0" smtClean="0">
                <a:solidFill>
                  <a:srgbClr val="000000"/>
                </a:solidFill>
                <a:latin typeface="Times New Roman" pitchFamily="18" charset="0"/>
                <a:ea typeface="Calibri" pitchFamily="34" charset="0"/>
                <a:cs typeface="Times New Roman" pitchFamily="18" charset="0"/>
              </a:rPr>
              <a:t>	</a:t>
            </a:r>
            <a:r>
              <a:rPr lang="fr-FR" sz="2200" dirty="0" smtClean="0">
                <a:solidFill>
                  <a:srgbClr val="00B0F0"/>
                </a:solidFill>
                <a:latin typeface="Times New Roman" pitchFamily="18" charset="0"/>
                <a:ea typeface="Calibri" pitchFamily="34" charset="0"/>
                <a:cs typeface="Times New Roman" pitchFamily="18" charset="0"/>
              </a:rPr>
              <a:t>*</a:t>
            </a:r>
            <a:r>
              <a:rPr kumimoji="0" lang="fr-FR" sz="2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la diversification des activités productives, </a:t>
            </a:r>
          </a:p>
          <a:p>
            <a:pPr marL="0" marR="0" lvl="0" indent="0" algn="just" defTabSz="914400" rtl="0" eaLnBrk="1" fontAlgn="base" latinLnBrk="0" hangingPunct="1">
              <a:lnSpc>
                <a:spcPct val="100000"/>
              </a:lnSpc>
              <a:spcBef>
                <a:spcPct val="0"/>
              </a:spcBef>
              <a:spcAft>
                <a:spcPct val="0"/>
              </a:spcAft>
              <a:buClrTx/>
              <a:buSzTx/>
              <a:buFontTx/>
              <a:buNone/>
              <a:tabLst/>
            </a:pPr>
            <a:r>
              <a:rPr lang="fr-FR" sz="2200" dirty="0" smtClean="0">
                <a:solidFill>
                  <a:srgbClr val="000000"/>
                </a:solidFill>
                <a:latin typeface="Times New Roman" pitchFamily="18" charset="0"/>
                <a:ea typeface="Calibri" pitchFamily="34" charset="0"/>
                <a:cs typeface="Times New Roman" pitchFamily="18" charset="0"/>
              </a:rPr>
              <a:t>	</a:t>
            </a:r>
            <a:r>
              <a:rPr lang="fr-FR" sz="2200" dirty="0" smtClean="0">
                <a:solidFill>
                  <a:srgbClr val="00B0F0"/>
                </a:solidFill>
                <a:latin typeface="Times New Roman" pitchFamily="18" charset="0"/>
                <a:ea typeface="Calibri" pitchFamily="34" charset="0"/>
                <a:cs typeface="Times New Roman" pitchFamily="18" charset="0"/>
              </a:rPr>
              <a:t>*</a:t>
            </a:r>
            <a:r>
              <a:rPr kumimoji="0" lang="fr-FR" sz="2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le renforcement de la compétitivité des entreprises, </a:t>
            </a:r>
          </a:p>
          <a:p>
            <a:pPr marL="0" marR="0" lvl="0" indent="0" algn="just" defTabSz="914400" rtl="0" eaLnBrk="1" fontAlgn="base" latinLnBrk="0" hangingPunct="1">
              <a:lnSpc>
                <a:spcPct val="100000"/>
              </a:lnSpc>
              <a:spcBef>
                <a:spcPct val="0"/>
              </a:spcBef>
              <a:spcAft>
                <a:spcPct val="0"/>
              </a:spcAft>
              <a:buClrTx/>
              <a:buSzTx/>
              <a:buFontTx/>
              <a:buNone/>
              <a:tabLst/>
            </a:pPr>
            <a:r>
              <a:rPr lang="fr-FR" sz="2200" dirty="0" smtClean="0">
                <a:solidFill>
                  <a:srgbClr val="000000"/>
                </a:solidFill>
                <a:latin typeface="Times New Roman" pitchFamily="18" charset="0"/>
                <a:ea typeface="Calibri" pitchFamily="34" charset="0"/>
                <a:cs typeface="Times New Roman" pitchFamily="18" charset="0"/>
              </a:rPr>
              <a:t>	</a:t>
            </a:r>
            <a:r>
              <a:rPr lang="fr-FR" sz="2200" dirty="0" smtClean="0">
                <a:solidFill>
                  <a:srgbClr val="00B0F0"/>
                </a:solidFill>
                <a:latin typeface="Times New Roman" pitchFamily="18" charset="0"/>
                <a:ea typeface="Calibri" pitchFamily="34" charset="0"/>
                <a:cs typeface="Times New Roman" pitchFamily="18" charset="0"/>
              </a:rPr>
              <a:t>*</a:t>
            </a:r>
            <a:r>
              <a:rPr kumimoji="0" lang="fr-FR" sz="2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la mise en place d’une économie nouvelle </a:t>
            </a:r>
          </a:p>
          <a:p>
            <a:pPr marL="0" marR="0" lvl="0" indent="0" algn="just" defTabSz="914400" rtl="0" eaLnBrk="1" fontAlgn="base" latinLnBrk="0" hangingPunct="1">
              <a:lnSpc>
                <a:spcPct val="100000"/>
              </a:lnSpc>
              <a:spcBef>
                <a:spcPct val="0"/>
              </a:spcBef>
              <a:spcAft>
                <a:spcPct val="0"/>
              </a:spcAft>
              <a:buClrTx/>
              <a:buSzTx/>
              <a:buFontTx/>
              <a:buNone/>
              <a:tabLst/>
            </a:pPr>
            <a:r>
              <a:rPr lang="fr-FR" sz="2200" dirty="0" smtClean="0">
                <a:solidFill>
                  <a:srgbClr val="000000"/>
                </a:solidFill>
                <a:latin typeface="Times New Roman" pitchFamily="18" charset="0"/>
                <a:ea typeface="Calibri" pitchFamily="34" charset="0"/>
                <a:cs typeface="Times New Roman" pitchFamily="18" charset="0"/>
              </a:rPr>
              <a:t>	</a:t>
            </a:r>
            <a:r>
              <a:rPr lang="fr-FR" sz="2200" dirty="0" smtClean="0">
                <a:solidFill>
                  <a:srgbClr val="00B0F0"/>
                </a:solidFill>
                <a:latin typeface="Times New Roman" pitchFamily="18" charset="0"/>
                <a:ea typeface="Calibri" pitchFamily="34" charset="0"/>
                <a:cs typeface="Times New Roman" pitchFamily="18" charset="0"/>
              </a:rPr>
              <a:t>*</a:t>
            </a:r>
            <a:r>
              <a:rPr kumimoji="0" lang="fr-FR" sz="2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la création de meilleures opportunités pour l’emploi.</a:t>
            </a:r>
          </a:p>
          <a:p>
            <a:pPr marL="0" marR="0" lvl="0" indent="0" algn="justLow" defTabSz="914400" rtl="0" eaLnBrk="1" fontAlgn="base" latinLnBrk="0" hangingPunct="1">
              <a:lnSpc>
                <a:spcPct val="100000"/>
              </a:lnSpc>
              <a:spcBef>
                <a:spcPct val="0"/>
              </a:spcBef>
              <a:spcAft>
                <a:spcPct val="0"/>
              </a:spcAft>
              <a:buClrTx/>
              <a:buSzTx/>
              <a:buFontTx/>
              <a:buNone/>
              <a:tabLst/>
            </a:pPr>
            <a:endParaRPr kumimoji="0" lang="fr-FR" sz="22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ZoneTexte 4"/>
          <p:cNvSpPr txBox="1"/>
          <p:nvPr/>
        </p:nvSpPr>
        <p:spPr>
          <a:xfrm>
            <a:off x="1214414" y="6604108"/>
            <a:ext cx="6786610" cy="253916"/>
          </a:xfrm>
          <a:prstGeom prst="rect">
            <a:avLst/>
          </a:prstGeom>
          <a:noFill/>
        </p:spPr>
        <p:txBody>
          <a:bodyPr wrap="square" rtlCol="0">
            <a:spAutoFit/>
          </a:bodyPr>
          <a:lstStyle/>
          <a:p>
            <a:pPr marL="1143000" indent="-1143000" algn="just">
              <a:spcBef>
                <a:spcPct val="0"/>
              </a:spcBef>
            </a:pPr>
            <a:r>
              <a:rPr lang="fr-FR" sz="1050" b="1" dirty="0" smtClean="0">
                <a:solidFill>
                  <a:srgbClr val="1F497D"/>
                </a:solidFill>
                <a:latin typeface="Times New Roman" pitchFamily="18" charset="0"/>
                <a:ea typeface="Calibri" pitchFamily="34" charset="0"/>
                <a:cs typeface="Times New Roman" pitchFamily="18" charset="0"/>
              </a:rPr>
              <a:t>La Coopération Scientifique dans le Système de la Recherche Scientifique et d’innovation Technologique en Tunisie</a:t>
            </a:r>
            <a:endParaRPr lang="fr-FR" sz="1050" b="1" dirty="0" smtClean="0">
              <a:latin typeface="Arial" pitchFamily="34" charset="0"/>
              <a:cs typeface="Arial" pitchFamily="34" charset="0"/>
            </a:endParaRPr>
          </a:p>
        </p:txBody>
      </p:sp>
      <p:sp>
        <p:nvSpPr>
          <p:cNvPr id="7" name="Espace réservé du numéro de diapositive 6"/>
          <p:cNvSpPr>
            <a:spLocks noGrp="1"/>
          </p:cNvSpPr>
          <p:nvPr>
            <p:ph type="sldNum" sz="quarter" idx="12"/>
          </p:nvPr>
        </p:nvSpPr>
        <p:spPr/>
        <p:txBody>
          <a:bodyPr/>
          <a:lstStyle/>
          <a:p>
            <a:fld id="{604B16DD-1C8F-4C02-9E4A-AC03EC824C1E}" type="slidenum">
              <a:rPr lang="fr-FR" smtClean="0"/>
              <a:pPr/>
              <a:t>2</a:t>
            </a:fld>
            <a:endParaRPr lang="fr-FR"/>
          </a:p>
        </p:txBody>
      </p:sp>
    </p:spTree>
  </p:cSld>
  <p:clrMapOvr>
    <a:masterClrMapping/>
  </p:clrMapOvr>
  <p:transition advTm="7000">
    <p:pull dir="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000100" y="-24"/>
            <a:ext cx="8072462" cy="461665"/>
          </a:xfrm>
          <a:prstGeom prst="rect">
            <a:avLst/>
          </a:prstGeom>
          <a:noFill/>
        </p:spPr>
        <p:txBody>
          <a:bodyPr wrap="square" rtlCol="1">
            <a:spAutoFit/>
          </a:bodyPr>
          <a:lstStyle/>
          <a:p>
            <a:pPr algn="ctr"/>
            <a:r>
              <a:rPr lang="fr-FR" sz="2400" dirty="0" smtClean="0">
                <a:solidFill>
                  <a:schemeClr val="accent5">
                    <a:lumMod val="75000"/>
                  </a:schemeClr>
                </a:solidFill>
              </a:rPr>
              <a:t>Conventions de cotutelles de thèse</a:t>
            </a:r>
            <a:endParaRPr lang="ar-TN" sz="2400" dirty="0">
              <a:solidFill>
                <a:schemeClr val="accent5">
                  <a:lumMod val="75000"/>
                </a:schemeClr>
              </a:solidFill>
            </a:endParaRPr>
          </a:p>
        </p:txBody>
      </p:sp>
      <p:sp>
        <p:nvSpPr>
          <p:cNvPr id="6" name="ZoneTexte 5"/>
          <p:cNvSpPr txBox="1"/>
          <p:nvPr/>
        </p:nvSpPr>
        <p:spPr>
          <a:xfrm>
            <a:off x="1000100" y="428604"/>
            <a:ext cx="8143900" cy="1107996"/>
          </a:xfrm>
          <a:prstGeom prst="rect">
            <a:avLst/>
          </a:prstGeom>
          <a:noFill/>
        </p:spPr>
        <p:txBody>
          <a:bodyPr wrap="square" rtlCol="1">
            <a:spAutoFit/>
          </a:bodyPr>
          <a:lstStyle/>
          <a:p>
            <a:pPr algn="just"/>
            <a:r>
              <a:rPr lang="fr-FR" sz="2200" dirty="0" smtClean="0">
                <a:solidFill>
                  <a:srgbClr val="00B0F0"/>
                </a:solidFill>
                <a:latin typeface="Times New Roman" pitchFamily="18" charset="0"/>
                <a:cs typeface="Times New Roman" pitchFamily="18" charset="0"/>
              </a:rPr>
              <a:t>86</a:t>
            </a:r>
            <a:r>
              <a:rPr lang="fr-FR" sz="2200" dirty="0" smtClean="0">
                <a:latin typeface="Times New Roman" pitchFamily="18" charset="0"/>
                <a:cs typeface="Times New Roman" pitchFamily="18" charset="0"/>
              </a:rPr>
              <a:t> conventions de cotutelles de thèse ont été signées entre l’Université de Sousse et les Universités Etrangères dans  les domaines des Sciences humaines, de gestion, de l’agronomie et de l’économie.</a:t>
            </a:r>
            <a:endParaRPr lang="fr-FR" sz="2200" dirty="0">
              <a:latin typeface="Times New Roman" pitchFamily="18" charset="0"/>
              <a:cs typeface="Times New Roman" pitchFamily="18" charset="0"/>
            </a:endParaRPr>
          </a:p>
        </p:txBody>
      </p:sp>
      <p:sp>
        <p:nvSpPr>
          <p:cNvPr id="7" name="ZoneTexte 6"/>
          <p:cNvSpPr txBox="1"/>
          <p:nvPr/>
        </p:nvSpPr>
        <p:spPr>
          <a:xfrm>
            <a:off x="928694" y="1571612"/>
            <a:ext cx="8143900" cy="461665"/>
          </a:xfrm>
          <a:prstGeom prst="rect">
            <a:avLst/>
          </a:prstGeom>
          <a:noFill/>
        </p:spPr>
        <p:txBody>
          <a:bodyPr wrap="square" rtlCol="1">
            <a:spAutoFit/>
          </a:bodyPr>
          <a:lstStyle/>
          <a:p>
            <a:pPr algn="ctr"/>
            <a:r>
              <a:rPr lang="fr-FR" sz="2400" dirty="0" smtClean="0">
                <a:solidFill>
                  <a:schemeClr val="accent5">
                    <a:lumMod val="75000"/>
                  </a:schemeClr>
                </a:solidFill>
              </a:rPr>
              <a:t>Convention de Co-</a:t>
            </a:r>
            <a:r>
              <a:rPr lang="fr-FR" sz="2400" dirty="0" err="1" smtClean="0">
                <a:solidFill>
                  <a:schemeClr val="accent5">
                    <a:lumMod val="75000"/>
                  </a:schemeClr>
                </a:solidFill>
              </a:rPr>
              <a:t>diplômation</a:t>
            </a:r>
            <a:endParaRPr lang="ar-TN" sz="2400" dirty="0">
              <a:solidFill>
                <a:schemeClr val="accent5">
                  <a:lumMod val="75000"/>
                </a:schemeClr>
              </a:solidFill>
            </a:endParaRPr>
          </a:p>
        </p:txBody>
      </p:sp>
      <p:sp>
        <p:nvSpPr>
          <p:cNvPr id="8" name="ZoneTexte 7"/>
          <p:cNvSpPr txBox="1"/>
          <p:nvPr/>
        </p:nvSpPr>
        <p:spPr>
          <a:xfrm>
            <a:off x="1000100" y="2000240"/>
            <a:ext cx="8143900" cy="1723549"/>
          </a:xfrm>
          <a:prstGeom prst="rect">
            <a:avLst/>
          </a:prstGeom>
          <a:noFill/>
        </p:spPr>
        <p:txBody>
          <a:bodyPr wrap="square" rtlCol="1">
            <a:spAutoFit/>
          </a:bodyPr>
          <a:lstStyle/>
          <a:p>
            <a:pPr algn="just"/>
            <a:r>
              <a:rPr lang="fr-FR" sz="2200" dirty="0" smtClean="0">
                <a:latin typeface="Times New Roman" pitchFamily="18" charset="0"/>
                <a:cs typeface="Times New Roman" pitchFamily="18" charset="0"/>
              </a:rPr>
              <a:t>Signature d’une convention de Co-</a:t>
            </a:r>
            <a:r>
              <a:rPr lang="fr-FR" sz="2200" dirty="0" err="1" smtClean="0">
                <a:latin typeface="Times New Roman" pitchFamily="18" charset="0"/>
                <a:cs typeface="Times New Roman" pitchFamily="18" charset="0"/>
              </a:rPr>
              <a:t>diplômation</a:t>
            </a:r>
            <a:r>
              <a:rPr lang="fr-FR" sz="2200" dirty="0" smtClean="0">
                <a:latin typeface="Times New Roman" pitchFamily="18" charset="0"/>
                <a:cs typeface="Times New Roman" pitchFamily="18" charset="0"/>
              </a:rPr>
              <a:t> entre l’ Institut Supérieur du Transport et de la Logistique de Sousse et l’Université de Liège-Belgique pour la création d’un mastère  professionnel en " Logistique et Transport " </a:t>
            </a:r>
            <a:endParaRPr lang="ar-TN" sz="2200" dirty="0" smtClean="0">
              <a:latin typeface="Times New Roman" pitchFamily="18" charset="0"/>
              <a:cs typeface="Times New Roman" pitchFamily="18" charset="0"/>
            </a:endParaRPr>
          </a:p>
          <a:p>
            <a:endParaRPr lang="ar-TN" dirty="0"/>
          </a:p>
        </p:txBody>
      </p:sp>
      <p:sp>
        <p:nvSpPr>
          <p:cNvPr id="9" name="ZoneTexte 8"/>
          <p:cNvSpPr txBox="1"/>
          <p:nvPr/>
        </p:nvSpPr>
        <p:spPr>
          <a:xfrm>
            <a:off x="1000100" y="3429000"/>
            <a:ext cx="8143900" cy="461665"/>
          </a:xfrm>
          <a:prstGeom prst="rect">
            <a:avLst/>
          </a:prstGeom>
          <a:noFill/>
        </p:spPr>
        <p:txBody>
          <a:bodyPr wrap="square" rtlCol="1">
            <a:spAutoFit/>
          </a:bodyPr>
          <a:lstStyle/>
          <a:p>
            <a:pPr algn="ctr"/>
            <a:r>
              <a:rPr lang="fr-FR" sz="2400" dirty="0" smtClean="0">
                <a:solidFill>
                  <a:schemeClr val="accent5">
                    <a:lumMod val="75000"/>
                  </a:schemeClr>
                </a:solidFill>
              </a:rPr>
              <a:t>Coopération dans la recherche scientifique</a:t>
            </a:r>
            <a:endParaRPr lang="ar-TN" sz="2400" dirty="0">
              <a:solidFill>
                <a:schemeClr val="accent5">
                  <a:lumMod val="75000"/>
                </a:schemeClr>
              </a:solidFill>
            </a:endParaRPr>
          </a:p>
        </p:txBody>
      </p:sp>
      <p:graphicFrame>
        <p:nvGraphicFramePr>
          <p:cNvPr id="10" name="Tableau 9"/>
          <p:cNvGraphicFramePr>
            <a:graphicFrameLocks noGrp="1"/>
          </p:cNvGraphicFramePr>
          <p:nvPr/>
        </p:nvGraphicFramePr>
        <p:xfrm>
          <a:off x="1142976" y="4000506"/>
          <a:ext cx="7929586" cy="2428890"/>
        </p:xfrm>
        <a:graphic>
          <a:graphicData uri="http://schemas.openxmlformats.org/drawingml/2006/table">
            <a:tbl>
              <a:tblPr rtl="1" firstRow="1" bandRow="1">
                <a:tableStyleId>{3B4B98B0-60AC-42C2-AFA5-B58CD77FA1E5}</a:tableStyleId>
              </a:tblPr>
              <a:tblGrid>
                <a:gridCol w="2129235"/>
                <a:gridCol w="5800351"/>
              </a:tblGrid>
              <a:tr h="716546">
                <a:tc>
                  <a:txBody>
                    <a:bodyPr/>
                    <a:lstStyle/>
                    <a:p>
                      <a:pPr algn="ctr" rtl="1" fontAlgn="b"/>
                      <a:r>
                        <a:rPr lang="fr-FR" sz="1800" u="none" strike="noStrike" dirty="0" smtClean="0"/>
                        <a:t>Nombre des projets</a:t>
                      </a:r>
                      <a:endParaRPr lang="ar-TN" sz="1800" b="1" i="0" u="none" strike="noStrike" dirty="0">
                        <a:solidFill>
                          <a:schemeClr val="accent1"/>
                        </a:solidFill>
                        <a:latin typeface="Arial"/>
                      </a:endParaRPr>
                    </a:p>
                  </a:txBody>
                  <a:tcPr marL="0" marR="0" marT="0" marB="0" anchor="b"/>
                </a:tc>
                <a:tc>
                  <a:txBody>
                    <a:bodyPr/>
                    <a:lstStyle/>
                    <a:p>
                      <a:pPr marL="0" marR="0" indent="0" algn="ctr" defTabSz="914400" rtl="1" eaLnBrk="1" fontAlgn="b" latinLnBrk="0" hangingPunct="1">
                        <a:lnSpc>
                          <a:spcPct val="100000"/>
                        </a:lnSpc>
                        <a:spcBef>
                          <a:spcPts val="0"/>
                        </a:spcBef>
                        <a:spcAft>
                          <a:spcPts val="0"/>
                        </a:spcAft>
                        <a:buClrTx/>
                        <a:buSzTx/>
                        <a:buFontTx/>
                        <a:buNone/>
                        <a:tabLst/>
                        <a:defRPr/>
                      </a:pPr>
                      <a:r>
                        <a:rPr lang="fr-FR" sz="1800" u="none" strike="noStrike" dirty="0" smtClean="0"/>
                        <a:t>Programme</a:t>
                      </a:r>
                      <a:endParaRPr lang="ar-TN" sz="1800" u="none" strike="noStrike" dirty="0" smtClean="0"/>
                    </a:p>
                    <a:p>
                      <a:pPr algn="ctr" rtl="1" fontAlgn="b"/>
                      <a:endParaRPr lang="ar-TN" sz="1800" b="1" i="0" u="none" strike="noStrike" dirty="0">
                        <a:solidFill>
                          <a:schemeClr val="accent1"/>
                        </a:solidFill>
                        <a:latin typeface="Arial"/>
                      </a:endParaRPr>
                    </a:p>
                  </a:txBody>
                  <a:tcPr marL="0" marR="0" marT="0" marB="0" anchor="b"/>
                </a:tc>
              </a:tr>
              <a:tr h="428086">
                <a:tc>
                  <a:txBody>
                    <a:bodyPr/>
                    <a:lstStyle/>
                    <a:p>
                      <a:pPr marL="0" marR="0" indent="0" algn="ctr" defTabSz="914400" rtl="1" eaLnBrk="1" fontAlgn="b" latinLnBrk="0" hangingPunct="1">
                        <a:lnSpc>
                          <a:spcPct val="100000"/>
                        </a:lnSpc>
                        <a:spcBef>
                          <a:spcPts val="0"/>
                        </a:spcBef>
                        <a:spcAft>
                          <a:spcPts val="0"/>
                        </a:spcAft>
                        <a:buClrTx/>
                        <a:buSzTx/>
                        <a:buFontTx/>
                        <a:buNone/>
                        <a:tabLst/>
                        <a:defRPr/>
                      </a:pPr>
                      <a:r>
                        <a:rPr lang="fr-FR" sz="2000" b="0" u="none" strike="noStrike" dirty="0" smtClean="0">
                          <a:solidFill>
                            <a:srgbClr val="7A0000"/>
                          </a:solidFill>
                        </a:rPr>
                        <a:t>1</a:t>
                      </a:r>
                      <a:endParaRPr lang="fr-FR" sz="2000" b="0" i="0" u="none" strike="noStrike" dirty="0" smtClean="0">
                        <a:solidFill>
                          <a:srgbClr val="7A0000"/>
                        </a:solidFill>
                        <a:latin typeface="Arial"/>
                      </a:endParaRPr>
                    </a:p>
                  </a:txBody>
                  <a:tcPr marL="0" marR="0" marT="0" marB="0" anchor="b"/>
                </a:tc>
                <a:tc>
                  <a:txBody>
                    <a:bodyPr/>
                    <a:lstStyle/>
                    <a:p>
                      <a:pPr algn="ctr" rtl="0" fontAlgn="b"/>
                      <a:r>
                        <a:rPr lang="fr-FR" sz="1800" u="none" strike="noStrike" dirty="0" smtClean="0"/>
                        <a:t>Comité Mixte pour la Coopération Universitaire</a:t>
                      </a:r>
                      <a:endParaRPr lang="fr-FR" sz="1800" b="1" i="0" u="none" strike="noStrike" dirty="0">
                        <a:latin typeface="Arial"/>
                      </a:endParaRPr>
                    </a:p>
                  </a:txBody>
                  <a:tcPr marL="0" marR="0" marT="0" marB="0" anchor="b"/>
                </a:tc>
              </a:tr>
              <a:tr h="428086">
                <a:tc>
                  <a:txBody>
                    <a:bodyPr/>
                    <a:lstStyle/>
                    <a:p>
                      <a:pPr marL="0" marR="0" indent="0" algn="ctr" defTabSz="914400" rtl="1" eaLnBrk="1" fontAlgn="b" latinLnBrk="0" hangingPunct="1">
                        <a:lnSpc>
                          <a:spcPct val="100000"/>
                        </a:lnSpc>
                        <a:spcBef>
                          <a:spcPts val="0"/>
                        </a:spcBef>
                        <a:spcAft>
                          <a:spcPts val="0"/>
                        </a:spcAft>
                        <a:buClrTx/>
                        <a:buSzTx/>
                        <a:buFontTx/>
                        <a:buNone/>
                        <a:tabLst/>
                        <a:defRPr/>
                      </a:pPr>
                      <a:r>
                        <a:rPr lang="fr-FR" sz="2000" b="0" u="none" strike="noStrike" dirty="0" smtClean="0">
                          <a:solidFill>
                            <a:srgbClr val="7A0000"/>
                          </a:solidFill>
                        </a:rPr>
                        <a:t>3</a:t>
                      </a:r>
                      <a:endParaRPr lang="fr-FR" sz="2000" b="0" i="0" u="none" strike="noStrike" dirty="0" smtClean="0">
                        <a:solidFill>
                          <a:srgbClr val="7A0000"/>
                        </a:solidFill>
                        <a:latin typeface="Arial"/>
                      </a:endParaRPr>
                    </a:p>
                  </a:txBody>
                  <a:tcPr marL="0" marR="0" marT="0" marB="0" anchor="b"/>
                </a:tc>
                <a:tc>
                  <a:txBody>
                    <a:bodyPr/>
                    <a:lstStyle/>
                    <a:p>
                      <a:pPr algn="ctr" rtl="0" fontAlgn="b"/>
                      <a:r>
                        <a:rPr lang="fr-FR" sz="1800" u="none" strike="noStrike" dirty="0" smtClean="0"/>
                        <a:t>Institut National de la Recherche Médicale en France </a:t>
                      </a:r>
                      <a:endParaRPr lang="fr-FR" sz="1800" b="1" i="0" u="none" strike="noStrike" dirty="0">
                        <a:latin typeface="Arial"/>
                      </a:endParaRPr>
                    </a:p>
                  </a:txBody>
                  <a:tcPr marL="0" marR="0" marT="0" marB="0" anchor="b"/>
                </a:tc>
              </a:tr>
              <a:tr h="428086">
                <a:tc>
                  <a:txBody>
                    <a:bodyPr/>
                    <a:lstStyle/>
                    <a:p>
                      <a:pPr marL="0" marR="0" indent="0" algn="ctr" defTabSz="914400" rtl="1" eaLnBrk="1" fontAlgn="b" latinLnBrk="0" hangingPunct="1">
                        <a:lnSpc>
                          <a:spcPct val="100000"/>
                        </a:lnSpc>
                        <a:spcBef>
                          <a:spcPts val="0"/>
                        </a:spcBef>
                        <a:spcAft>
                          <a:spcPts val="0"/>
                        </a:spcAft>
                        <a:buClrTx/>
                        <a:buSzTx/>
                        <a:buFontTx/>
                        <a:buNone/>
                        <a:tabLst/>
                        <a:defRPr/>
                      </a:pPr>
                      <a:r>
                        <a:rPr lang="fr-FR" sz="2000" b="0" u="none" strike="noStrike" dirty="0" smtClean="0">
                          <a:solidFill>
                            <a:srgbClr val="7A0000"/>
                          </a:solidFill>
                        </a:rPr>
                        <a:t>3</a:t>
                      </a:r>
                      <a:endParaRPr lang="fr-FR" sz="2000" b="0" i="0" u="none" strike="noStrike" dirty="0" smtClean="0">
                        <a:solidFill>
                          <a:srgbClr val="7A0000"/>
                        </a:solidFill>
                        <a:latin typeface="Arial"/>
                      </a:endParaRPr>
                    </a:p>
                  </a:txBody>
                  <a:tcPr marL="0" marR="0" marT="0" marB="0" anchor="b"/>
                </a:tc>
                <a:tc>
                  <a:txBody>
                    <a:bodyPr/>
                    <a:lstStyle/>
                    <a:p>
                      <a:pPr algn="ctr" rtl="0" fontAlgn="b"/>
                      <a:r>
                        <a:rPr lang="fr-FR" sz="1800" u="none" strike="noStrike" dirty="0" smtClean="0"/>
                        <a:t>Centre National de  la</a:t>
                      </a:r>
                      <a:r>
                        <a:rPr lang="fr-FR" sz="1800" u="none" strike="noStrike" baseline="0" dirty="0" smtClean="0"/>
                        <a:t> </a:t>
                      </a:r>
                      <a:r>
                        <a:rPr lang="fr-FR" sz="1800" u="none" strike="noStrike" dirty="0" smtClean="0"/>
                        <a:t>Recherche Scientifique en France </a:t>
                      </a:r>
                      <a:endParaRPr lang="fr-FR" sz="1800" b="1" i="0" u="none" strike="noStrike" dirty="0">
                        <a:latin typeface="Arial"/>
                      </a:endParaRPr>
                    </a:p>
                  </a:txBody>
                  <a:tcPr marL="0" marR="0" marT="0" marB="0" anchor="b"/>
                </a:tc>
              </a:tr>
              <a:tr h="428086">
                <a:tc>
                  <a:txBody>
                    <a:bodyPr/>
                    <a:lstStyle/>
                    <a:p>
                      <a:pPr marL="0" marR="0" indent="0" algn="ctr" defTabSz="914400" rtl="1" eaLnBrk="1" fontAlgn="b" latinLnBrk="0" hangingPunct="1">
                        <a:lnSpc>
                          <a:spcPct val="100000"/>
                        </a:lnSpc>
                        <a:spcBef>
                          <a:spcPts val="0"/>
                        </a:spcBef>
                        <a:spcAft>
                          <a:spcPts val="0"/>
                        </a:spcAft>
                        <a:buClrTx/>
                        <a:buSzTx/>
                        <a:buFontTx/>
                        <a:buNone/>
                        <a:tabLst/>
                        <a:defRPr/>
                      </a:pPr>
                      <a:r>
                        <a:rPr lang="fr-FR" sz="2000" b="0" u="none" strike="noStrike" dirty="0" smtClean="0">
                          <a:solidFill>
                            <a:srgbClr val="7A0000"/>
                          </a:solidFill>
                        </a:rPr>
                        <a:t>3</a:t>
                      </a:r>
                      <a:endParaRPr lang="fr-FR" sz="2000" b="0" i="0" u="none" strike="noStrike" dirty="0" smtClean="0">
                        <a:solidFill>
                          <a:srgbClr val="7A0000"/>
                        </a:solidFill>
                        <a:latin typeface="Arial"/>
                      </a:endParaRPr>
                    </a:p>
                  </a:txBody>
                  <a:tcPr marL="0" marR="0" marT="0" marB="0" anchor="b"/>
                </a:tc>
                <a:tc>
                  <a:txBody>
                    <a:bodyPr/>
                    <a:lstStyle/>
                    <a:p>
                      <a:pPr algn="ctr" rtl="0" fontAlgn="b"/>
                      <a:r>
                        <a:rPr lang="fr-FR" sz="1800" u="none" strike="noStrike" dirty="0" smtClean="0"/>
                        <a:t>Comité Mixte pour la Coopération Marocaine Tunisienne </a:t>
                      </a:r>
                      <a:endParaRPr lang="fr-FR" sz="1800" b="1" i="0" u="none" strike="noStrike" dirty="0">
                        <a:latin typeface="Arial"/>
                      </a:endParaRPr>
                    </a:p>
                  </a:txBody>
                  <a:tcPr marL="0" marR="0" marT="0" marB="0" anchor="b"/>
                </a:tc>
              </a:tr>
            </a:tbl>
          </a:graphicData>
        </a:graphic>
      </p:graphicFrame>
      <p:sp>
        <p:nvSpPr>
          <p:cNvPr id="13" name="Espace réservé du numéro de diapositive 12"/>
          <p:cNvSpPr>
            <a:spLocks noGrp="1"/>
          </p:cNvSpPr>
          <p:nvPr>
            <p:ph type="sldNum" sz="quarter" idx="12"/>
          </p:nvPr>
        </p:nvSpPr>
        <p:spPr/>
        <p:txBody>
          <a:bodyPr/>
          <a:lstStyle/>
          <a:p>
            <a:fld id="{604B16DD-1C8F-4C02-9E4A-AC03EC824C1E}" type="slidenum">
              <a:rPr lang="fr-FR" smtClean="0"/>
              <a:pPr/>
              <a:t>20</a:t>
            </a:fld>
            <a:endParaRPr lang="fr-FR"/>
          </a:p>
        </p:txBody>
      </p:sp>
      <p:sp>
        <p:nvSpPr>
          <p:cNvPr id="11" name="ZoneTexte 10"/>
          <p:cNvSpPr txBox="1"/>
          <p:nvPr/>
        </p:nvSpPr>
        <p:spPr>
          <a:xfrm>
            <a:off x="1357290" y="6604084"/>
            <a:ext cx="4143404" cy="253916"/>
          </a:xfrm>
          <a:prstGeom prst="rect">
            <a:avLst/>
          </a:prstGeom>
          <a:noFill/>
        </p:spPr>
        <p:txBody>
          <a:bodyPr wrap="square" rtlCol="0">
            <a:spAutoFit/>
          </a:bodyPr>
          <a:lstStyle/>
          <a:p>
            <a:pPr marL="1143000" indent="-1143000" algn="just">
              <a:spcBef>
                <a:spcPct val="0"/>
              </a:spcBef>
            </a:pPr>
            <a:r>
              <a:rPr lang="fr-FR" sz="1050" b="1" dirty="0" smtClean="0">
                <a:solidFill>
                  <a:srgbClr val="1F497D"/>
                </a:solidFill>
                <a:latin typeface="Times New Roman" pitchFamily="18" charset="0"/>
                <a:ea typeface="Calibri" pitchFamily="34" charset="0"/>
                <a:cs typeface="Times New Roman" pitchFamily="18" charset="0"/>
              </a:rPr>
              <a:t>La coopération internationale à l’Université de Sousse</a:t>
            </a:r>
            <a:endParaRPr lang="fr-FR" sz="1050" b="1" dirty="0" smtClean="0">
              <a:latin typeface="Arial" pitchFamily="34" charset="0"/>
              <a:cs typeface="Arial" pitchFamily="34" charset="0"/>
            </a:endParaRPr>
          </a:p>
        </p:txBody>
      </p:sp>
    </p:spTree>
  </p:cSld>
  <p:clrMapOvr>
    <a:masterClrMapping/>
  </p:clrMapOvr>
  <p:transition advTm="7000">
    <p:pull dir="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0100" y="109815"/>
            <a:ext cx="8143900" cy="461665"/>
          </a:xfrm>
          <a:prstGeom prst="rect">
            <a:avLst/>
          </a:prstGeom>
        </p:spPr>
        <p:txBody>
          <a:bodyPr wrap="square">
            <a:spAutoFit/>
          </a:bodyPr>
          <a:lstStyle/>
          <a:p>
            <a:pPr marL="457200" lvl="0" indent="-457200" eaLnBrk="0" fontAlgn="base" hangingPunct="0">
              <a:spcBef>
                <a:spcPct val="0"/>
              </a:spcBef>
              <a:spcAft>
                <a:spcPct val="0"/>
              </a:spcAft>
              <a:buClr>
                <a:srgbClr val="00B0F0"/>
              </a:buClr>
              <a:buFont typeface="+mj-lt"/>
              <a:buAutoNum type="arabicPeriod" startAt="2"/>
            </a:pPr>
            <a:r>
              <a:rPr lang="fr-FR" sz="2400" b="1" dirty="0" smtClean="0">
                <a:solidFill>
                  <a:srgbClr val="00B0F0"/>
                </a:solidFill>
                <a:latin typeface="Arial" pitchFamily="34" charset="0"/>
                <a:ea typeface="Calibri" pitchFamily="34" charset="0"/>
                <a:cs typeface="Arial" pitchFamily="34" charset="0"/>
              </a:rPr>
              <a:t>Coopération multilatérale  </a:t>
            </a:r>
            <a:endParaRPr lang="fr-FR" sz="2400" b="1" dirty="0">
              <a:solidFill>
                <a:srgbClr val="00B0F0"/>
              </a:solidFill>
              <a:latin typeface="Arial" pitchFamily="34" charset="0"/>
              <a:ea typeface="Calibri" pitchFamily="34" charset="0"/>
              <a:cs typeface="Arial" pitchFamily="34" charset="0"/>
            </a:endParaRPr>
          </a:p>
        </p:txBody>
      </p:sp>
      <p:sp>
        <p:nvSpPr>
          <p:cNvPr id="5" name="ZoneTexte 4"/>
          <p:cNvSpPr txBox="1"/>
          <p:nvPr/>
        </p:nvSpPr>
        <p:spPr>
          <a:xfrm>
            <a:off x="1000101" y="587857"/>
            <a:ext cx="8143900" cy="769441"/>
          </a:xfrm>
          <a:prstGeom prst="rect">
            <a:avLst/>
          </a:prstGeom>
          <a:noFill/>
        </p:spPr>
        <p:txBody>
          <a:bodyPr wrap="square" rtlCol="1">
            <a:spAutoFit/>
          </a:bodyPr>
          <a:lstStyle/>
          <a:p>
            <a:pPr algn="just"/>
            <a:r>
              <a:rPr lang="fr-FR" sz="2200" dirty="0" smtClean="0">
                <a:latin typeface="Times New Roman" pitchFamily="18" charset="0"/>
                <a:cs typeface="Times New Roman" pitchFamily="18" charset="0"/>
              </a:rPr>
              <a:t>La participation de l’Université de Sousse aux programmes de la Commission Européenne</a:t>
            </a:r>
            <a:endParaRPr lang="ar-TN" sz="2200" dirty="0">
              <a:latin typeface="Times New Roman" pitchFamily="18" charset="0"/>
              <a:cs typeface="Times New Roman" pitchFamily="18" charset="0"/>
            </a:endParaRPr>
          </a:p>
        </p:txBody>
      </p:sp>
      <p:sp>
        <p:nvSpPr>
          <p:cNvPr id="6" name="ZoneTexte 5"/>
          <p:cNvSpPr txBox="1"/>
          <p:nvPr/>
        </p:nvSpPr>
        <p:spPr>
          <a:xfrm>
            <a:off x="1000100" y="1467137"/>
            <a:ext cx="8143900" cy="461665"/>
          </a:xfrm>
          <a:prstGeom prst="rect">
            <a:avLst/>
          </a:prstGeom>
          <a:noFill/>
        </p:spPr>
        <p:txBody>
          <a:bodyPr wrap="square" rtlCol="0">
            <a:spAutoFit/>
          </a:bodyPr>
          <a:lstStyle/>
          <a:p>
            <a:pPr algn="ctr"/>
            <a:r>
              <a:rPr lang="fr-FR" sz="2400" dirty="0" smtClean="0">
                <a:solidFill>
                  <a:schemeClr val="accent5">
                    <a:lumMod val="75000"/>
                  </a:schemeClr>
                </a:solidFill>
              </a:rPr>
              <a:t>Programme </a:t>
            </a:r>
            <a:r>
              <a:rPr lang="fr-FR" sz="2400" dirty="0" err="1" smtClean="0">
                <a:solidFill>
                  <a:schemeClr val="accent5">
                    <a:lumMod val="75000"/>
                  </a:schemeClr>
                </a:solidFill>
              </a:rPr>
              <a:t>Tempus</a:t>
            </a:r>
            <a:r>
              <a:rPr lang="fr-FR" sz="2400" dirty="0" smtClean="0">
                <a:solidFill>
                  <a:schemeClr val="accent5">
                    <a:lumMod val="75000"/>
                  </a:schemeClr>
                </a:solidFill>
              </a:rPr>
              <a:t> -</a:t>
            </a:r>
            <a:r>
              <a:rPr lang="fr-FR" sz="2400" dirty="0" err="1" smtClean="0">
                <a:solidFill>
                  <a:schemeClr val="accent5">
                    <a:lumMod val="75000"/>
                  </a:schemeClr>
                </a:solidFill>
              </a:rPr>
              <a:t>Gasriu</a:t>
            </a:r>
            <a:endParaRPr lang="fr-FR" sz="2400" dirty="0" smtClean="0">
              <a:solidFill>
                <a:schemeClr val="accent5">
                  <a:lumMod val="75000"/>
                </a:schemeClr>
              </a:solidFill>
            </a:endParaRPr>
          </a:p>
        </p:txBody>
      </p:sp>
      <p:sp>
        <p:nvSpPr>
          <p:cNvPr id="7" name="ZoneTexte 6"/>
          <p:cNvSpPr txBox="1"/>
          <p:nvPr/>
        </p:nvSpPr>
        <p:spPr>
          <a:xfrm>
            <a:off x="1000100" y="2033839"/>
            <a:ext cx="8143900" cy="3323987"/>
          </a:xfrm>
          <a:prstGeom prst="rect">
            <a:avLst/>
          </a:prstGeom>
          <a:noFill/>
        </p:spPr>
        <p:txBody>
          <a:bodyPr wrap="square" rtlCol="0">
            <a:spAutoFit/>
          </a:bodyPr>
          <a:lstStyle/>
          <a:p>
            <a:pPr algn="just">
              <a:buClr>
                <a:schemeClr val="accent3">
                  <a:lumMod val="75000"/>
                </a:schemeClr>
              </a:buClr>
              <a:buFont typeface="Wingdings" pitchFamily="2" charset="2"/>
              <a:buChar char="Ø"/>
            </a:pPr>
            <a:r>
              <a:rPr lang="fr-FR" sz="2100" dirty="0" smtClean="0">
                <a:latin typeface="Times New Roman" pitchFamily="18" charset="0"/>
                <a:cs typeface="Times New Roman" pitchFamily="18" charset="0"/>
              </a:rPr>
              <a:t>L’Université de Sousse est membre dans le programme </a:t>
            </a:r>
            <a:r>
              <a:rPr lang="fr-FR" sz="2100" dirty="0" err="1" smtClean="0">
                <a:latin typeface="Times New Roman" pitchFamily="18" charset="0"/>
                <a:cs typeface="Times New Roman" pitchFamily="18" charset="0"/>
              </a:rPr>
              <a:t>Tempus</a:t>
            </a:r>
            <a:r>
              <a:rPr lang="fr-FR" sz="2100" dirty="0" smtClean="0">
                <a:latin typeface="Times New Roman" pitchFamily="18" charset="0"/>
                <a:cs typeface="Times New Roman" pitchFamily="18" charset="0"/>
              </a:rPr>
              <a:t> GASRIU  contracté par l’Université Las Palmas des iles de canaries</a:t>
            </a:r>
          </a:p>
          <a:p>
            <a:pPr algn="just">
              <a:buClr>
                <a:schemeClr val="accent3">
                  <a:lumMod val="75000"/>
                </a:schemeClr>
              </a:buClr>
              <a:buFont typeface="Wingdings" pitchFamily="2" charset="2"/>
              <a:buChar char="Ø"/>
            </a:pPr>
            <a:endParaRPr lang="fr-FR" sz="2100" dirty="0" smtClean="0">
              <a:latin typeface="Times New Roman" pitchFamily="18" charset="0"/>
              <a:cs typeface="Times New Roman" pitchFamily="18" charset="0"/>
            </a:endParaRPr>
          </a:p>
          <a:p>
            <a:pPr lvl="1" algn="just">
              <a:buClr>
                <a:schemeClr val="accent3">
                  <a:lumMod val="75000"/>
                </a:schemeClr>
              </a:buClr>
              <a:buFont typeface="Wingdings" pitchFamily="2" charset="2"/>
              <a:buChar char="v"/>
            </a:pPr>
            <a:r>
              <a:rPr lang="fr-FR" sz="2100" dirty="0" smtClean="0">
                <a:latin typeface="Times New Roman" pitchFamily="18" charset="0"/>
                <a:cs typeface="Times New Roman" pitchFamily="18" charset="0"/>
              </a:rPr>
              <a:t>Transfert des connaissances dans le domaine de la gestion des relations internationales à travers la formation d’experts universitaires des Bureaux des Relations Internationales, </a:t>
            </a:r>
          </a:p>
          <a:p>
            <a:pPr lvl="1" algn="just">
              <a:buClr>
                <a:schemeClr val="accent3">
                  <a:lumMod val="75000"/>
                </a:schemeClr>
              </a:buClr>
              <a:buFont typeface="Wingdings" pitchFamily="2" charset="2"/>
              <a:buChar char="v"/>
            </a:pPr>
            <a:r>
              <a:rPr lang="fr-FR" sz="2100" dirty="0" smtClean="0">
                <a:latin typeface="Times New Roman" pitchFamily="18" charset="0"/>
                <a:cs typeface="Times New Roman" pitchFamily="18" charset="0"/>
              </a:rPr>
              <a:t>Le budget 533.384 milles euros</a:t>
            </a:r>
          </a:p>
          <a:p>
            <a:pPr lvl="1" algn="just">
              <a:buClr>
                <a:schemeClr val="accent3">
                  <a:lumMod val="75000"/>
                </a:schemeClr>
              </a:buClr>
              <a:buFont typeface="Wingdings" pitchFamily="2" charset="2"/>
              <a:buChar char="v"/>
            </a:pPr>
            <a:r>
              <a:rPr lang="fr-FR" sz="2100" dirty="0" smtClean="0">
                <a:latin typeface="Times New Roman" pitchFamily="18" charset="0"/>
                <a:cs typeface="Times New Roman" pitchFamily="18" charset="0"/>
              </a:rPr>
              <a:t>Nombre des bénéficiaires 30 cadres des universités tunisiennes </a:t>
            </a:r>
          </a:p>
          <a:p>
            <a:pPr lvl="1" algn="just">
              <a:buClr>
                <a:schemeClr val="accent3">
                  <a:lumMod val="75000"/>
                </a:schemeClr>
              </a:buClr>
              <a:buFont typeface="Wingdings" pitchFamily="2" charset="2"/>
              <a:buChar char="v"/>
            </a:pPr>
            <a:r>
              <a:rPr lang="fr-FR" sz="2100" dirty="0" smtClean="0">
                <a:latin typeface="Times New Roman" pitchFamily="18" charset="0"/>
                <a:cs typeface="Times New Roman" pitchFamily="18" charset="0"/>
              </a:rPr>
              <a:t>17 universités  - 6 Universités européennes </a:t>
            </a:r>
          </a:p>
          <a:p>
            <a:pPr lvl="1" algn="just"/>
            <a:r>
              <a:rPr lang="fr-FR" sz="2100" dirty="0" smtClean="0">
                <a:latin typeface="Times New Roman" pitchFamily="18" charset="0"/>
                <a:cs typeface="Times New Roman" pitchFamily="18" charset="0"/>
              </a:rPr>
              <a:t>                               11 Universités Tunisiennes</a:t>
            </a:r>
            <a:endParaRPr lang="fr-FR" sz="2100" dirty="0">
              <a:latin typeface="Times New Roman" pitchFamily="18" charset="0"/>
              <a:cs typeface="Times New Roman" pitchFamily="18" charset="0"/>
            </a:endParaRPr>
          </a:p>
        </p:txBody>
      </p:sp>
      <p:sp>
        <p:nvSpPr>
          <p:cNvPr id="10" name="Espace réservé du numéro de diapositive 9"/>
          <p:cNvSpPr>
            <a:spLocks noGrp="1"/>
          </p:cNvSpPr>
          <p:nvPr>
            <p:ph type="sldNum" sz="quarter" idx="12"/>
          </p:nvPr>
        </p:nvSpPr>
        <p:spPr/>
        <p:txBody>
          <a:bodyPr/>
          <a:lstStyle/>
          <a:p>
            <a:fld id="{604B16DD-1C8F-4C02-9E4A-AC03EC824C1E}" type="slidenum">
              <a:rPr lang="fr-FR" smtClean="0"/>
              <a:pPr/>
              <a:t>21</a:t>
            </a:fld>
            <a:endParaRPr lang="fr-FR"/>
          </a:p>
        </p:txBody>
      </p:sp>
      <p:sp>
        <p:nvSpPr>
          <p:cNvPr id="8" name="ZoneTexte 7"/>
          <p:cNvSpPr txBox="1"/>
          <p:nvPr/>
        </p:nvSpPr>
        <p:spPr>
          <a:xfrm>
            <a:off x="1357290" y="6604084"/>
            <a:ext cx="4143404" cy="253916"/>
          </a:xfrm>
          <a:prstGeom prst="rect">
            <a:avLst/>
          </a:prstGeom>
          <a:noFill/>
        </p:spPr>
        <p:txBody>
          <a:bodyPr wrap="square" rtlCol="0">
            <a:spAutoFit/>
          </a:bodyPr>
          <a:lstStyle/>
          <a:p>
            <a:pPr marL="1143000" indent="-1143000" algn="just">
              <a:spcBef>
                <a:spcPct val="0"/>
              </a:spcBef>
            </a:pPr>
            <a:r>
              <a:rPr lang="fr-FR" sz="1050" b="1" dirty="0" smtClean="0">
                <a:solidFill>
                  <a:srgbClr val="1F497D"/>
                </a:solidFill>
                <a:latin typeface="Times New Roman" pitchFamily="18" charset="0"/>
                <a:ea typeface="Calibri" pitchFamily="34" charset="0"/>
                <a:cs typeface="Times New Roman" pitchFamily="18" charset="0"/>
              </a:rPr>
              <a:t>La coopération internationale à l’Université de Sousse</a:t>
            </a:r>
            <a:endParaRPr lang="fr-FR" sz="1050" b="1" dirty="0" smtClean="0">
              <a:latin typeface="Arial" pitchFamily="34" charset="0"/>
              <a:cs typeface="Arial" pitchFamily="34" charset="0"/>
            </a:endParaRPr>
          </a:p>
        </p:txBody>
      </p:sp>
    </p:spTree>
  </p:cSld>
  <p:clrMapOvr>
    <a:masterClrMapping/>
  </p:clrMapOvr>
  <p:transition advTm="7000">
    <p:pull dir="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000100" y="-24"/>
            <a:ext cx="8143900" cy="461665"/>
          </a:xfrm>
          <a:prstGeom prst="rect">
            <a:avLst/>
          </a:prstGeom>
          <a:noFill/>
        </p:spPr>
        <p:txBody>
          <a:bodyPr wrap="square" rtlCol="0">
            <a:spAutoFit/>
          </a:bodyPr>
          <a:lstStyle/>
          <a:p>
            <a:pPr algn="ctr"/>
            <a:r>
              <a:rPr lang="fr-FR" sz="2400" dirty="0" err="1" smtClean="0">
                <a:solidFill>
                  <a:schemeClr val="accent5">
                    <a:lumMod val="75000"/>
                  </a:schemeClr>
                </a:solidFill>
              </a:rPr>
              <a:t>Tempus</a:t>
            </a:r>
            <a:r>
              <a:rPr lang="fr-FR" sz="2400" dirty="0" smtClean="0">
                <a:solidFill>
                  <a:schemeClr val="accent5">
                    <a:lumMod val="75000"/>
                  </a:schemeClr>
                </a:solidFill>
              </a:rPr>
              <a:t>  </a:t>
            </a:r>
            <a:r>
              <a:rPr lang="fr-FR" sz="2400" dirty="0" err="1" smtClean="0">
                <a:solidFill>
                  <a:schemeClr val="accent5">
                    <a:lumMod val="75000"/>
                  </a:schemeClr>
                </a:solidFill>
              </a:rPr>
              <a:t>Icré</a:t>
            </a:r>
            <a:r>
              <a:rPr lang="fr-FR" sz="2400" dirty="0" smtClean="0">
                <a:solidFill>
                  <a:schemeClr val="accent5">
                    <a:lumMod val="75000"/>
                  </a:schemeClr>
                </a:solidFill>
              </a:rPr>
              <a:t>@</a:t>
            </a:r>
          </a:p>
        </p:txBody>
      </p:sp>
      <p:sp>
        <p:nvSpPr>
          <p:cNvPr id="6" name="ZoneTexte 5"/>
          <p:cNvSpPr txBox="1"/>
          <p:nvPr/>
        </p:nvSpPr>
        <p:spPr>
          <a:xfrm>
            <a:off x="1000101" y="543409"/>
            <a:ext cx="8143900" cy="6623352"/>
          </a:xfrm>
          <a:prstGeom prst="rect">
            <a:avLst/>
          </a:prstGeom>
          <a:noFill/>
        </p:spPr>
        <p:txBody>
          <a:bodyPr wrap="square" rtlCol="0">
            <a:spAutoFit/>
          </a:bodyPr>
          <a:lstStyle/>
          <a:p>
            <a:pPr algn="just">
              <a:buClr>
                <a:schemeClr val="accent3">
                  <a:lumMod val="75000"/>
                </a:schemeClr>
              </a:buClr>
              <a:buFont typeface="Wingdings" pitchFamily="2" charset="2"/>
              <a:buChar char="Ø"/>
              <a:defRPr/>
            </a:pPr>
            <a:r>
              <a:rPr lang="fr-FR" sz="2200" dirty="0" smtClean="0">
                <a:latin typeface="Times New Roman" pitchFamily="18" charset="0"/>
                <a:cs typeface="Times New Roman" pitchFamily="18" charset="0"/>
              </a:rPr>
              <a:t>L’Université de Sousse est partenaire dans le projet </a:t>
            </a:r>
            <a:r>
              <a:rPr lang="ar-TN" sz="2200" dirty="0" smtClean="0">
                <a:latin typeface="Times New Roman" pitchFamily="18" charset="0"/>
                <a:cs typeface="Times New Roman" pitchFamily="18" charset="0"/>
              </a:rPr>
              <a:t> </a:t>
            </a:r>
            <a:r>
              <a:rPr lang="fr-FR" sz="2200" dirty="0" err="1" smtClean="0">
                <a:latin typeface="Times New Roman" pitchFamily="18" charset="0"/>
                <a:cs typeface="Times New Roman" pitchFamily="18" charset="0"/>
              </a:rPr>
              <a:t>Tempus</a:t>
            </a:r>
            <a:r>
              <a:rPr lang="fr-FR" sz="2200" dirty="0" smtClean="0">
                <a:latin typeface="Times New Roman" pitchFamily="18" charset="0"/>
                <a:cs typeface="Times New Roman" pitchFamily="18" charset="0"/>
              </a:rPr>
              <a:t>  </a:t>
            </a:r>
            <a:r>
              <a:rPr lang="fr-FR" sz="2200" dirty="0" err="1" smtClean="0">
                <a:latin typeface="Times New Roman" pitchFamily="18" charset="0"/>
                <a:cs typeface="Times New Roman" pitchFamily="18" charset="0"/>
              </a:rPr>
              <a:t>Icré</a:t>
            </a:r>
            <a:r>
              <a:rPr lang="fr-FR" sz="2200" dirty="0" smtClean="0">
                <a:latin typeface="Times New Roman" pitchFamily="18" charset="0"/>
                <a:cs typeface="Times New Roman" pitchFamily="18" charset="0"/>
              </a:rPr>
              <a:t>@</a:t>
            </a:r>
          </a:p>
          <a:p>
            <a:pPr algn="just">
              <a:buClr>
                <a:schemeClr val="accent3">
                  <a:lumMod val="75000"/>
                </a:schemeClr>
              </a:buClr>
              <a:buFont typeface="Wingdings" pitchFamily="2" charset="2"/>
              <a:buChar char="Ø"/>
              <a:defRPr/>
            </a:pPr>
            <a:endParaRPr lang="fr-CA" sz="2200" dirty="0" smtClean="0">
              <a:latin typeface="Times New Roman" pitchFamily="18" charset="0"/>
              <a:cs typeface="Times New Roman" pitchFamily="18" charset="0"/>
            </a:endParaRPr>
          </a:p>
          <a:p>
            <a:pPr lvl="1" algn="just">
              <a:buClr>
                <a:schemeClr val="accent3">
                  <a:lumMod val="75000"/>
                </a:schemeClr>
              </a:buClr>
              <a:buFont typeface="Wingdings" pitchFamily="2" charset="2"/>
              <a:buChar char="v"/>
              <a:defRPr/>
            </a:pPr>
            <a:r>
              <a:rPr lang="fr-CA" sz="2200" dirty="0" smtClean="0">
                <a:latin typeface="Times New Roman" pitchFamily="18" charset="0"/>
                <a:cs typeface="Times New Roman" pitchFamily="18" charset="0"/>
              </a:rPr>
              <a:t>Les objectifs</a:t>
            </a:r>
          </a:p>
          <a:p>
            <a:pPr lvl="2" algn="just">
              <a:lnSpc>
                <a:spcPct val="80000"/>
              </a:lnSpc>
              <a:buClr>
                <a:srgbClr val="00B0F0"/>
              </a:buClr>
              <a:buFont typeface="Wingdings" pitchFamily="2" charset="2"/>
              <a:buChar char="§"/>
              <a:defRPr/>
            </a:pPr>
            <a:r>
              <a:rPr lang="fr-FR" sz="2200" dirty="0" smtClean="0">
                <a:latin typeface="Times New Roman" pitchFamily="18" charset="0"/>
                <a:cs typeface="Times New Roman" pitchFamily="18" charset="0"/>
              </a:rPr>
              <a:t>la mise en place de formations à l’innovation chez les partenaires maghrébins au niveau master </a:t>
            </a:r>
          </a:p>
          <a:p>
            <a:pPr lvl="2" algn="just">
              <a:lnSpc>
                <a:spcPct val="80000"/>
              </a:lnSpc>
              <a:buClr>
                <a:srgbClr val="00B0F0"/>
              </a:buClr>
              <a:buFont typeface="Wingdings" pitchFamily="2" charset="2"/>
              <a:buChar char="§"/>
              <a:defRPr/>
            </a:pPr>
            <a:r>
              <a:rPr lang="fr-FR" sz="2200" dirty="0" smtClean="0">
                <a:latin typeface="Times New Roman" pitchFamily="18" charset="0"/>
                <a:cs typeface="Times New Roman" pitchFamily="18" charset="0"/>
              </a:rPr>
              <a:t>la mise en place de séminaires de sensibilisation à l’innovation pour les doctorants.</a:t>
            </a:r>
            <a:endParaRPr lang="fr-CA" sz="2200" dirty="0" smtClean="0">
              <a:latin typeface="Times New Roman" pitchFamily="18" charset="0"/>
              <a:cs typeface="Times New Roman" pitchFamily="18" charset="0"/>
            </a:endParaRPr>
          </a:p>
          <a:p>
            <a:pPr lvl="2" algn="just">
              <a:lnSpc>
                <a:spcPct val="80000"/>
              </a:lnSpc>
              <a:buClr>
                <a:srgbClr val="00B0F0"/>
              </a:buClr>
              <a:buFont typeface="Wingdings" pitchFamily="2" charset="2"/>
              <a:buChar char="§"/>
              <a:defRPr/>
            </a:pPr>
            <a:r>
              <a:rPr lang="fr-CA" sz="2200" dirty="0" smtClean="0">
                <a:latin typeface="Times New Roman" pitchFamily="18" charset="0"/>
                <a:cs typeface="Times New Roman" pitchFamily="18" charset="0"/>
              </a:rPr>
              <a:t>La formation continue et l’accompagnement des entreprises</a:t>
            </a:r>
          </a:p>
          <a:p>
            <a:pPr lvl="2" algn="just">
              <a:lnSpc>
                <a:spcPct val="80000"/>
              </a:lnSpc>
              <a:buClr>
                <a:srgbClr val="00B0F0"/>
              </a:buClr>
              <a:buFont typeface="Wingdings" pitchFamily="2" charset="2"/>
              <a:buChar char="§"/>
              <a:defRPr/>
            </a:pPr>
            <a:r>
              <a:rPr lang="fr-CA" sz="2200" dirty="0" smtClean="0">
                <a:latin typeface="Times New Roman" pitchFamily="18" charset="0"/>
                <a:cs typeface="Times New Roman" pitchFamily="18" charset="0"/>
              </a:rPr>
              <a:t>La mise en place d’un réseau de plateaux d’innovation</a:t>
            </a:r>
          </a:p>
          <a:p>
            <a:pPr lvl="2" algn="just">
              <a:lnSpc>
                <a:spcPct val="80000"/>
              </a:lnSpc>
              <a:buClr>
                <a:srgbClr val="00B0F0"/>
              </a:buClr>
              <a:buFont typeface="Wingdings" pitchFamily="2" charset="2"/>
              <a:buChar char="§"/>
              <a:defRPr/>
            </a:pPr>
            <a:endParaRPr lang="fr-CA" sz="2200" dirty="0" smtClean="0">
              <a:latin typeface="Times New Roman" pitchFamily="18" charset="0"/>
              <a:cs typeface="Times New Roman" pitchFamily="18" charset="0"/>
            </a:endParaRPr>
          </a:p>
          <a:p>
            <a:pPr lvl="1" algn="just">
              <a:lnSpc>
                <a:spcPct val="80000"/>
              </a:lnSpc>
              <a:buClr>
                <a:schemeClr val="accent3">
                  <a:lumMod val="75000"/>
                </a:schemeClr>
              </a:buClr>
              <a:buFont typeface="Wingdings" pitchFamily="2" charset="2"/>
              <a:buChar char="v"/>
              <a:defRPr/>
            </a:pPr>
            <a:r>
              <a:rPr lang="fr-CA" sz="2200" dirty="0" smtClean="0">
                <a:latin typeface="Times New Roman" pitchFamily="18" charset="0"/>
                <a:cs typeface="Times New Roman" pitchFamily="18" charset="0"/>
              </a:rPr>
              <a:t>i-</a:t>
            </a:r>
            <a:r>
              <a:rPr lang="fr-CA" sz="2200" dirty="0" err="1" smtClean="0">
                <a:latin typeface="Times New Roman" pitchFamily="18" charset="0"/>
                <a:cs typeface="Times New Roman" pitchFamily="18" charset="0"/>
              </a:rPr>
              <a:t>Cré</a:t>
            </a:r>
            <a:r>
              <a:rPr lang="fr-CA" sz="2200" dirty="0" smtClean="0">
                <a:latin typeface="Times New Roman" pitchFamily="18" charset="0"/>
                <a:cs typeface="Times New Roman" pitchFamily="18" charset="0"/>
              </a:rPr>
              <a:t>@ en chiffres</a:t>
            </a:r>
            <a:endParaRPr lang="fr-FR" sz="2200" dirty="0" smtClean="0">
              <a:latin typeface="Times New Roman" pitchFamily="18" charset="0"/>
              <a:cs typeface="Times New Roman" pitchFamily="18" charset="0"/>
            </a:endParaRPr>
          </a:p>
          <a:p>
            <a:pPr lvl="2" algn="just">
              <a:buClr>
                <a:srgbClr val="00B0F0"/>
              </a:buClr>
              <a:buFont typeface="Wingdings" pitchFamily="2" charset="2"/>
              <a:buChar char="§"/>
              <a:defRPr/>
            </a:pPr>
            <a:r>
              <a:rPr lang="fr-FR" sz="2200" dirty="0" smtClean="0">
                <a:latin typeface="Times New Roman" pitchFamily="18" charset="0"/>
                <a:cs typeface="Times New Roman" pitchFamily="18" charset="0"/>
              </a:rPr>
              <a:t>7 partenaires maghrébins et 5 européens;</a:t>
            </a:r>
          </a:p>
          <a:p>
            <a:pPr lvl="2" algn="just">
              <a:buClr>
                <a:srgbClr val="00B0F0"/>
              </a:buClr>
              <a:buFont typeface="Wingdings" pitchFamily="2" charset="2"/>
              <a:buChar char="§"/>
              <a:defRPr/>
            </a:pPr>
            <a:r>
              <a:rPr lang="fr-FR" sz="2200" dirty="0" smtClean="0">
                <a:latin typeface="Times New Roman" pitchFamily="18" charset="0"/>
                <a:cs typeface="Times New Roman" pitchFamily="18" charset="0"/>
              </a:rPr>
              <a:t>1,2 M€.</a:t>
            </a:r>
          </a:p>
          <a:p>
            <a:pPr lvl="2" algn="just">
              <a:buClr>
                <a:srgbClr val="00B0F0"/>
              </a:buClr>
              <a:buFont typeface="Wingdings" pitchFamily="2" charset="2"/>
              <a:buChar char="§"/>
              <a:defRPr/>
            </a:pPr>
            <a:r>
              <a:rPr lang="fr-CA" sz="2200" dirty="0" smtClean="0">
                <a:latin typeface="Times New Roman" pitchFamily="18" charset="0"/>
                <a:cs typeface="Times New Roman" pitchFamily="18" charset="0"/>
              </a:rPr>
              <a:t>60 enseignants ou doctorants sensibilisés,</a:t>
            </a:r>
          </a:p>
          <a:p>
            <a:pPr lvl="2" algn="just">
              <a:buClr>
                <a:srgbClr val="00B0F0"/>
              </a:buClr>
              <a:buFont typeface="Wingdings" pitchFamily="2" charset="2"/>
              <a:buChar char="§"/>
              <a:defRPr/>
            </a:pPr>
            <a:r>
              <a:rPr lang="fr-CA" sz="2200" dirty="0" smtClean="0">
                <a:latin typeface="Times New Roman" pitchFamily="18" charset="0"/>
                <a:cs typeface="Times New Roman" pitchFamily="18" charset="0"/>
              </a:rPr>
              <a:t>30 formateurs formés,</a:t>
            </a:r>
          </a:p>
          <a:p>
            <a:pPr lvl="2" algn="just">
              <a:buClr>
                <a:srgbClr val="00B0F0"/>
              </a:buClr>
              <a:buFont typeface="Wingdings" pitchFamily="2" charset="2"/>
              <a:buChar char="§"/>
              <a:defRPr/>
            </a:pPr>
            <a:r>
              <a:rPr lang="fr-CA" sz="2200" dirty="0" smtClean="0">
                <a:latin typeface="Times New Roman" pitchFamily="18" charset="0"/>
                <a:cs typeface="Times New Roman" pitchFamily="18" charset="0"/>
              </a:rPr>
              <a:t>150 stagiaires formés (mobilité étudiante)</a:t>
            </a:r>
          </a:p>
          <a:p>
            <a:pPr lvl="2" algn="just">
              <a:buClr>
                <a:srgbClr val="00B0F0"/>
              </a:buClr>
              <a:buFont typeface="Wingdings" pitchFamily="2" charset="2"/>
              <a:buChar char="§"/>
              <a:defRPr/>
            </a:pPr>
            <a:r>
              <a:rPr lang="fr-CA" sz="2200" dirty="0" smtClean="0">
                <a:latin typeface="Times New Roman" pitchFamily="18" charset="0"/>
                <a:cs typeface="Times New Roman" pitchFamily="18" charset="0"/>
              </a:rPr>
              <a:t>7 personnels administratifs formés ou recyclés,</a:t>
            </a:r>
          </a:p>
          <a:p>
            <a:pPr lvl="2" algn="just">
              <a:buClr>
                <a:srgbClr val="00B0F0"/>
              </a:buClr>
              <a:buFont typeface="Wingdings" pitchFamily="2" charset="2"/>
              <a:buChar char="§"/>
              <a:defRPr/>
            </a:pPr>
            <a:r>
              <a:rPr lang="fr-CA" sz="2200" dirty="0" smtClean="0">
                <a:latin typeface="Times New Roman" pitchFamily="18" charset="0"/>
                <a:cs typeface="Times New Roman" pitchFamily="18" charset="0"/>
              </a:rPr>
              <a:t>700 étudiants participants ou formés. </a:t>
            </a:r>
          </a:p>
          <a:p>
            <a:pPr lvl="2" algn="just">
              <a:buClr>
                <a:srgbClr val="00B0F0"/>
              </a:buClr>
              <a:buFont typeface="Wingdings" pitchFamily="2" charset="2"/>
              <a:buChar char="§"/>
              <a:defRPr/>
            </a:pPr>
            <a:r>
              <a:rPr lang="fr-FR" sz="2200" dirty="0" smtClean="0">
                <a:latin typeface="Times New Roman" pitchFamily="18" charset="0"/>
                <a:cs typeface="Times New Roman" pitchFamily="18" charset="0"/>
              </a:rPr>
              <a:t>12 brevets magrébins déposés </a:t>
            </a:r>
            <a:endParaRPr lang="en-US" sz="2200" dirty="0" smtClean="0">
              <a:latin typeface="Times New Roman" pitchFamily="18" charset="0"/>
              <a:cs typeface="Times New Roman" pitchFamily="18" charset="0"/>
            </a:endParaRPr>
          </a:p>
          <a:p>
            <a:pPr>
              <a:lnSpc>
                <a:spcPct val="80000"/>
              </a:lnSpc>
              <a:buClr>
                <a:schemeClr val="accent3">
                  <a:lumMod val="75000"/>
                </a:schemeClr>
              </a:buClr>
              <a:defRPr/>
            </a:pPr>
            <a:endParaRPr lang="fr-CA" sz="2200" dirty="0" smtClean="0">
              <a:latin typeface="Perpetua" pitchFamily="18" charset="0"/>
            </a:endParaRPr>
          </a:p>
          <a:p>
            <a:endParaRPr lang="fr-FR" sz="2400" dirty="0"/>
          </a:p>
        </p:txBody>
      </p:sp>
      <p:sp>
        <p:nvSpPr>
          <p:cNvPr id="11" name="Espace réservé du numéro de diapositive 10"/>
          <p:cNvSpPr>
            <a:spLocks noGrp="1"/>
          </p:cNvSpPr>
          <p:nvPr>
            <p:ph type="sldNum" sz="quarter" idx="12"/>
          </p:nvPr>
        </p:nvSpPr>
        <p:spPr/>
        <p:txBody>
          <a:bodyPr/>
          <a:lstStyle/>
          <a:p>
            <a:fld id="{604B16DD-1C8F-4C02-9E4A-AC03EC824C1E}" type="slidenum">
              <a:rPr lang="fr-FR" smtClean="0"/>
              <a:pPr/>
              <a:t>22</a:t>
            </a:fld>
            <a:endParaRPr lang="fr-FR"/>
          </a:p>
        </p:txBody>
      </p:sp>
      <p:sp>
        <p:nvSpPr>
          <p:cNvPr id="7" name="ZoneTexte 6"/>
          <p:cNvSpPr txBox="1"/>
          <p:nvPr/>
        </p:nvSpPr>
        <p:spPr>
          <a:xfrm>
            <a:off x="1357290" y="6604084"/>
            <a:ext cx="4143404" cy="253916"/>
          </a:xfrm>
          <a:prstGeom prst="rect">
            <a:avLst/>
          </a:prstGeom>
          <a:noFill/>
        </p:spPr>
        <p:txBody>
          <a:bodyPr wrap="square" rtlCol="0">
            <a:spAutoFit/>
          </a:bodyPr>
          <a:lstStyle/>
          <a:p>
            <a:pPr marL="1143000" indent="-1143000" algn="just">
              <a:spcBef>
                <a:spcPct val="0"/>
              </a:spcBef>
            </a:pPr>
            <a:r>
              <a:rPr lang="fr-FR" sz="1050" b="1" dirty="0" smtClean="0">
                <a:solidFill>
                  <a:srgbClr val="1F497D"/>
                </a:solidFill>
                <a:latin typeface="Times New Roman" pitchFamily="18" charset="0"/>
                <a:ea typeface="Calibri" pitchFamily="34" charset="0"/>
                <a:cs typeface="Times New Roman" pitchFamily="18" charset="0"/>
              </a:rPr>
              <a:t>La coopération internationale à l’Université de Sousse</a:t>
            </a:r>
            <a:endParaRPr lang="fr-FR" sz="1050" b="1" dirty="0" smtClean="0">
              <a:latin typeface="Arial" pitchFamily="34" charset="0"/>
              <a:cs typeface="Arial" pitchFamily="34" charset="0"/>
            </a:endParaRPr>
          </a:p>
        </p:txBody>
      </p:sp>
    </p:spTree>
  </p:cSld>
  <p:clrMapOvr>
    <a:masterClrMapping/>
  </p:clrMapOvr>
  <p:transition advTm="7000">
    <p:pull dir="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txBox="1">
            <a:spLocks/>
          </p:cNvSpPr>
          <p:nvPr/>
        </p:nvSpPr>
        <p:spPr bwMode="auto">
          <a:xfrm>
            <a:off x="1000100" y="714356"/>
            <a:ext cx="8072462" cy="5357850"/>
          </a:xfrm>
          <a:prstGeom prst="rect">
            <a:avLst/>
          </a:prstGeom>
          <a:noFill/>
          <a:ln w="9525">
            <a:noFill/>
            <a:miter lim="800000"/>
            <a:headEnd/>
            <a:tailEnd/>
          </a:ln>
        </p:spPr>
        <p:txBody>
          <a:bodyPr/>
          <a:lstStyle/>
          <a:p>
            <a:pPr marL="273050" indent="-273050" algn="just">
              <a:lnSpc>
                <a:spcPts val="2800"/>
              </a:lnSpc>
              <a:spcBef>
                <a:spcPts val="575"/>
              </a:spcBef>
              <a:buClr>
                <a:schemeClr val="accent3">
                  <a:lumMod val="75000"/>
                </a:schemeClr>
              </a:buClr>
              <a:buSzPct val="85000"/>
              <a:buFont typeface="Wingdings" pitchFamily="2" charset="2"/>
              <a:buChar char="Ø"/>
              <a:defRPr/>
            </a:pPr>
            <a:r>
              <a:rPr lang="fr-FR" sz="2200" dirty="0" smtClean="0">
                <a:latin typeface="Times New Roman" pitchFamily="18" charset="0"/>
                <a:cs typeface="Times New Roman" pitchFamily="18" charset="0"/>
              </a:rPr>
              <a:t>L’Université de Sousse est membre dans le projet IMAGEEN qui  réunit cinq universités européennes et neuf universités du Maghreb  il est contracté par l’Université  Nice Sophia Antipolis en France.</a:t>
            </a:r>
            <a:endParaRPr lang="ar-TN" sz="2200" dirty="0" smtClean="0">
              <a:latin typeface="Times New Roman" pitchFamily="18" charset="0"/>
              <a:cs typeface="Times New Roman" pitchFamily="18" charset="0"/>
            </a:endParaRPr>
          </a:p>
          <a:p>
            <a:pPr marL="273050" indent="-273050" algn="just">
              <a:lnSpc>
                <a:spcPts val="2800"/>
              </a:lnSpc>
              <a:spcBef>
                <a:spcPts val="575"/>
              </a:spcBef>
              <a:buClr>
                <a:schemeClr val="accent3">
                  <a:lumMod val="75000"/>
                </a:schemeClr>
              </a:buClr>
              <a:buSzPct val="85000"/>
              <a:buFont typeface="Wingdings" pitchFamily="2" charset="2"/>
              <a:buChar char="Ø"/>
              <a:defRPr/>
            </a:pPr>
            <a:r>
              <a:rPr lang="fr-FR" sz="2200" dirty="0" smtClean="0">
                <a:latin typeface="Times New Roman" pitchFamily="18" charset="0"/>
                <a:cs typeface="Times New Roman" pitchFamily="18" charset="0"/>
              </a:rPr>
              <a:t>Ce projet est éligible dés le premier Septembre 2007 jusqu’au Aout 2010.</a:t>
            </a:r>
          </a:p>
          <a:p>
            <a:pPr marL="273050" indent="-273050" algn="just">
              <a:spcBef>
                <a:spcPts val="575"/>
              </a:spcBef>
              <a:buClr>
                <a:schemeClr val="accent3">
                  <a:lumMod val="75000"/>
                </a:schemeClr>
              </a:buClr>
              <a:buSzPct val="85000"/>
              <a:buFont typeface="Wingdings" pitchFamily="2" charset="2"/>
              <a:buChar char="Ø"/>
              <a:defRPr/>
            </a:pPr>
            <a:r>
              <a:rPr lang="fr-FR" sz="2200" dirty="0" smtClean="0">
                <a:latin typeface="Times New Roman" pitchFamily="18" charset="0"/>
                <a:cs typeface="Times New Roman" pitchFamily="18" charset="0"/>
              </a:rPr>
              <a:t>l’Université de Sousse a bénéficié des bourses suivantes :</a:t>
            </a:r>
          </a:p>
          <a:p>
            <a:pPr marL="730250" lvl="1" indent="-273050" algn="just">
              <a:lnSpc>
                <a:spcPts val="2800"/>
              </a:lnSpc>
              <a:spcBef>
                <a:spcPts val="575"/>
              </a:spcBef>
              <a:buClr>
                <a:srgbClr val="00B0F0"/>
              </a:buClr>
              <a:buSzPct val="85000"/>
              <a:buFont typeface="Wingdings" pitchFamily="2" charset="2"/>
              <a:buChar char="§"/>
              <a:defRPr/>
            </a:pPr>
            <a:r>
              <a:rPr lang="fr-FR" sz="2200" dirty="0">
                <a:latin typeface="Times New Roman" pitchFamily="18" charset="0"/>
                <a:cs typeface="Times New Roman" pitchFamily="18" charset="0"/>
              </a:rPr>
              <a:t> Licence: </a:t>
            </a:r>
            <a:r>
              <a:rPr lang="fr-FR" sz="2200" dirty="0">
                <a:solidFill>
                  <a:schemeClr val="accent3">
                    <a:lumMod val="75000"/>
                  </a:schemeClr>
                </a:solidFill>
                <a:latin typeface="Times New Roman" pitchFamily="18" charset="0"/>
                <a:cs typeface="Times New Roman" pitchFamily="18" charset="0"/>
              </a:rPr>
              <a:t>2</a:t>
            </a:r>
          </a:p>
          <a:p>
            <a:pPr marL="730250" lvl="1" indent="-273050" algn="just">
              <a:lnSpc>
                <a:spcPts val="2800"/>
              </a:lnSpc>
              <a:spcBef>
                <a:spcPts val="575"/>
              </a:spcBef>
              <a:buClr>
                <a:srgbClr val="00B0F0"/>
              </a:buClr>
              <a:buSzPct val="85000"/>
              <a:buFont typeface="Wingdings" pitchFamily="2" charset="2"/>
              <a:buChar char="§"/>
              <a:defRPr/>
            </a:pPr>
            <a:r>
              <a:rPr lang="fr-FR" sz="2200" dirty="0">
                <a:latin typeface="Times New Roman" pitchFamily="18" charset="0"/>
                <a:cs typeface="Times New Roman" pitchFamily="18" charset="0"/>
              </a:rPr>
              <a:t> Mastère: </a:t>
            </a:r>
            <a:r>
              <a:rPr lang="fr-FR" sz="2200" dirty="0">
                <a:solidFill>
                  <a:schemeClr val="accent3">
                    <a:lumMod val="75000"/>
                  </a:schemeClr>
                </a:solidFill>
                <a:latin typeface="Times New Roman" pitchFamily="18" charset="0"/>
                <a:cs typeface="Times New Roman" pitchFamily="18" charset="0"/>
              </a:rPr>
              <a:t>4</a:t>
            </a:r>
          </a:p>
          <a:p>
            <a:pPr marL="730250" lvl="1" indent="-273050" algn="just">
              <a:lnSpc>
                <a:spcPts val="2800"/>
              </a:lnSpc>
              <a:spcBef>
                <a:spcPts val="575"/>
              </a:spcBef>
              <a:buClr>
                <a:srgbClr val="00B0F0"/>
              </a:buClr>
              <a:buSzPct val="85000"/>
              <a:buFont typeface="Wingdings" pitchFamily="2" charset="2"/>
              <a:buChar char="§"/>
              <a:defRPr/>
            </a:pPr>
            <a:r>
              <a:rPr lang="fr-FR" sz="2200" dirty="0">
                <a:latin typeface="Times New Roman" pitchFamily="18" charset="0"/>
                <a:cs typeface="Times New Roman" pitchFamily="18" charset="0"/>
              </a:rPr>
              <a:t> Doctorats: </a:t>
            </a:r>
            <a:r>
              <a:rPr lang="fr-FR" sz="2200" dirty="0">
                <a:solidFill>
                  <a:schemeClr val="accent3">
                    <a:lumMod val="75000"/>
                  </a:schemeClr>
                </a:solidFill>
                <a:latin typeface="Times New Roman" pitchFamily="18" charset="0"/>
                <a:cs typeface="Times New Roman" pitchFamily="18" charset="0"/>
              </a:rPr>
              <a:t>3</a:t>
            </a:r>
          </a:p>
          <a:p>
            <a:pPr marL="730250" lvl="1" indent="-273050" algn="just">
              <a:lnSpc>
                <a:spcPts val="2800"/>
              </a:lnSpc>
              <a:spcBef>
                <a:spcPts val="575"/>
              </a:spcBef>
              <a:buClr>
                <a:srgbClr val="00B0F0"/>
              </a:buClr>
              <a:buSzPct val="85000"/>
              <a:buFont typeface="Wingdings" pitchFamily="2" charset="2"/>
              <a:buChar char="§"/>
              <a:defRPr/>
            </a:pPr>
            <a:r>
              <a:rPr lang="fr-FR" sz="2200" dirty="0">
                <a:latin typeface="Times New Roman" pitchFamily="18" charset="0"/>
                <a:cs typeface="Times New Roman" pitchFamily="18" charset="0"/>
              </a:rPr>
              <a:t> Post-Doctorat: </a:t>
            </a:r>
            <a:r>
              <a:rPr lang="fr-FR" sz="2200" dirty="0">
                <a:solidFill>
                  <a:schemeClr val="accent3">
                    <a:lumMod val="75000"/>
                  </a:schemeClr>
                </a:solidFill>
                <a:latin typeface="Times New Roman" pitchFamily="18" charset="0"/>
                <a:cs typeface="Times New Roman" pitchFamily="18" charset="0"/>
              </a:rPr>
              <a:t>2</a:t>
            </a:r>
          </a:p>
          <a:p>
            <a:pPr marL="730250" lvl="1" indent="-273050" algn="just">
              <a:lnSpc>
                <a:spcPts val="2800"/>
              </a:lnSpc>
              <a:spcBef>
                <a:spcPts val="575"/>
              </a:spcBef>
              <a:buClr>
                <a:srgbClr val="00B0F0"/>
              </a:buClr>
              <a:buSzPct val="85000"/>
              <a:buFont typeface="Wingdings" pitchFamily="2" charset="2"/>
              <a:buChar char="§"/>
              <a:defRPr/>
            </a:pPr>
            <a:r>
              <a:rPr lang="fr-FR" sz="2200" dirty="0">
                <a:latin typeface="Times New Roman" pitchFamily="18" charset="0"/>
                <a:cs typeface="Times New Roman" pitchFamily="18" charset="0"/>
              </a:rPr>
              <a:t> Staff académique : </a:t>
            </a:r>
            <a:r>
              <a:rPr lang="fr-FR" sz="2200" dirty="0">
                <a:solidFill>
                  <a:schemeClr val="accent3">
                    <a:lumMod val="75000"/>
                  </a:schemeClr>
                </a:solidFill>
                <a:latin typeface="Times New Roman" pitchFamily="18" charset="0"/>
                <a:cs typeface="Times New Roman" pitchFamily="18" charset="0"/>
              </a:rPr>
              <a:t>6</a:t>
            </a:r>
          </a:p>
          <a:p>
            <a:pPr marL="730250" lvl="1" indent="-273050" algn="just">
              <a:lnSpc>
                <a:spcPts val="2800"/>
              </a:lnSpc>
              <a:spcBef>
                <a:spcPts val="575"/>
              </a:spcBef>
              <a:buClr>
                <a:srgbClr val="00B0F0"/>
              </a:buClr>
              <a:buSzPct val="85000"/>
              <a:buFont typeface="Wingdings" pitchFamily="2" charset="2"/>
              <a:buChar char="§"/>
              <a:defRPr/>
            </a:pPr>
            <a:r>
              <a:rPr lang="fr-FR" sz="2200" dirty="0">
                <a:latin typeface="Times New Roman" pitchFamily="18" charset="0"/>
                <a:cs typeface="Times New Roman" pitchFamily="18" charset="0"/>
              </a:rPr>
              <a:t> Staff administratif : </a:t>
            </a:r>
            <a:r>
              <a:rPr lang="fr-FR" sz="2200" dirty="0">
                <a:solidFill>
                  <a:schemeClr val="accent3">
                    <a:lumMod val="75000"/>
                  </a:schemeClr>
                </a:solidFill>
                <a:latin typeface="Times New Roman" pitchFamily="18" charset="0"/>
                <a:cs typeface="Times New Roman" pitchFamily="18" charset="0"/>
              </a:rPr>
              <a:t>1</a:t>
            </a:r>
            <a:endParaRPr lang="ar-TN" sz="2200" dirty="0">
              <a:solidFill>
                <a:schemeClr val="accent3">
                  <a:lumMod val="75000"/>
                </a:schemeClr>
              </a:solidFill>
              <a:latin typeface="Times New Roman" pitchFamily="18" charset="0"/>
              <a:cs typeface="Times New Roman" pitchFamily="18" charset="0"/>
            </a:endParaRPr>
          </a:p>
          <a:p>
            <a:pPr marL="273050" indent="-273050" algn="just" rtl="1">
              <a:spcBef>
                <a:spcPts val="575"/>
              </a:spcBef>
              <a:buClr>
                <a:schemeClr val="accent1"/>
              </a:buClr>
              <a:buSzPct val="85000"/>
              <a:defRPr/>
            </a:pPr>
            <a:endParaRPr lang="ar-TN" sz="2400" dirty="0">
              <a:latin typeface="+mn-lt"/>
              <a:cs typeface="Times New Roman" pitchFamily="18" charset="0"/>
            </a:endParaRPr>
          </a:p>
        </p:txBody>
      </p:sp>
      <p:sp>
        <p:nvSpPr>
          <p:cNvPr id="5" name="ZoneTexte 4"/>
          <p:cNvSpPr txBox="1"/>
          <p:nvPr/>
        </p:nvSpPr>
        <p:spPr>
          <a:xfrm>
            <a:off x="1000100" y="0"/>
            <a:ext cx="8143900" cy="461665"/>
          </a:xfrm>
          <a:prstGeom prst="rect">
            <a:avLst/>
          </a:prstGeom>
          <a:noFill/>
        </p:spPr>
        <p:txBody>
          <a:bodyPr wrap="square" rtlCol="0">
            <a:spAutoFit/>
          </a:bodyPr>
          <a:lstStyle/>
          <a:p>
            <a:pPr algn="ctr"/>
            <a:r>
              <a:rPr lang="fr-FR" sz="2400" dirty="0" err="1" smtClean="0">
                <a:solidFill>
                  <a:schemeClr val="accent5">
                    <a:lumMod val="75000"/>
                  </a:schemeClr>
                </a:solidFill>
              </a:rPr>
              <a:t>Programme IMAGEEN </a:t>
            </a:r>
          </a:p>
        </p:txBody>
      </p:sp>
      <p:sp>
        <p:nvSpPr>
          <p:cNvPr id="8" name="Espace réservé du numéro de diapositive 7"/>
          <p:cNvSpPr>
            <a:spLocks noGrp="1"/>
          </p:cNvSpPr>
          <p:nvPr>
            <p:ph type="sldNum" sz="quarter" idx="12"/>
          </p:nvPr>
        </p:nvSpPr>
        <p:spPr/>
        <p:txBody>
          <a:bodyPr/>
          <a:lstStyle/>
          <a:p>
            <a:fld id="{604B16DD-1C8F-4C02-9E4A-AC03EC824C1E}" type="slidenum">
              <a:rPr lang="fr-FR" smtClean="0"/>
              <a:pPr/>
              <a:t>23</a:t>
            </a:fld>
            <a:endParaRPr lang="fr-FR"/>
          </a:p>
        </p:txBody>
      </p:sp>
      <p:sp>
        <p:nvSpPr>
          <p:cNvPr id="6" name="ZoneTexte 5"/>
          <p:cNvSpPr txBox="1"/>
          <p:nvPr/>
        </p:nvSpPr>
        <p:spPr>
          <a:xfrm>
            <a:off x="1357290" y="6604084"/>
            <a:ext cx="4143404" cy="253916"/>
          </a:xfrm>
          <a:prstGeom prst="rect">
            <a:avLst/>
          </a:prstGeom>
          <a:noFill/>
        </p:spPr>
        <p:txBody>
          <a:bodyPr wrap="square" rtlCol="0">
            <a:spAutoFit/>
          </a:bodyPr>
          <a:lstStyle/>
          <a:p>
            <a:pPr marL="1143000" indent="-1143000" algn="just">
              <a:spcBef>
                <a:spcPct val="0"/>
              </a:spcBef>
            </a:pPr>
            <a:r>
              <a:rPr lang="fr-FR" sz="1050" b="1" dirty="0" smtClean="0">
                <a:solidFill>
                  <a:srgbClr val="1F497D"/>
                </a:solidFill>
                <a:latin typeface="Times New Roman" pitchFamily="18" charset="0"/>
                <a:ea typeface="Calibri" pitchFamily="34" charset="0"/>
                <a:cs typeface="Times New Roman" pitchFamily="18" charset="0"/>
              </a:rPr>
              <a:t>La coopération internationale à l’Université de Sousse</a:t>
            </a:r>
            <a:endParaRPr lang="fr-FR" sz="1050" b="1" dirty="0" smtClean="0">
              <a:latin typeface="Arial" pitchFamily="34" charset="0"/>
              <a:cs typeface="Arial" pitchFamily="34" charset="0"/>
            </a:endParaRPr>
          </a:p>
        </p:txBody>
      </p:sp>
    </p:spTree>
  </p:cSld>
  <p:clrMapOvr>
    <a:masterClrMapping/>
  </p:clrMapOvr>
  <p:transition advTm="7000">
    <p:pull dir="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000100" y="-24"/>
            <a:ext cx="8143900" cy="738664"/>
          </a:xfrm>
          <a:prstGeom prst="rect">
            <a:avLst/>
          </a:prstGeom>
          <a:noFill/>
        </p:spPr>
        <p:txBody>
          <a:bodyPr wrap="square" rtlCol="0">
            <a:spAutoFit/>
          </a:bodyPr>
          <a:lstStyle/>
          <a:p>
            <a:pPr algn="ctr"/>
            <a:r>
              <a:rPr lang="fr-FR" sz="2400" dirty="0" smtClean="0">
                <a:solidFill>
                  <a:schemeClr val="accent5">
                    <a:lumMod val="75000"/>
                  </a:schemeClr>
                </a:solidFill>
              </a:rPr>
              <a:t>Programme AVERROES 1et II</a:t>
            </a:r>
          </a:p>
          <a:p>
            <a:pPr algn="ctr"/>
            <a:endParaRPr lang="fr-FR" dirty="0"/>
          </a:p>
        </p:txBody>
      </p:sp>
      <p:sp>
        <p:nvSpPr>
          <p:cNvPr id="5" name="Espace réservé du texte 3"/>
          <p:cNvSpPr txBox="1">
            <a:spLocks/>
          </p:cNvSpPr>
          <p:nvPr/>
        </p:nvSpPr>
        <p:spPr>
          <a:xfrm>
            <a:off x="928687" y="714380"/>
            <a:ext cx="8215313" cy="6357958"/>
          </a:xfrm>
          <a:prstGeom prst="rect">
            <a:avLst/>
          </a:prstGeom>
        </p:spPr>
        <p:txBody>
          <a:bodyPr>
            <a:noAutofit/>
          </a:bodyPr>
          <a:lstStyle/>
          <a:p>
            <a:pPr marL="365760" marR="0" lvl="0" indent="-283464" algn="just" defTabSz="914400" rtl="0" eaLnBrk="1" fontAlgn="auto" latinLnBrk="0" hangingPunct="1">
              <a:lnSpc>
                <a:spcPts val="2700"/>
              </a:lnSpc>
              <a:spcBef>
                <a:spcPts val="600"/>
              </a:spcBef>
              <a:spcAft>
                <a:spcPts val="0"/>
              </a:spcAft>
              <a:buClr>
                <a:schemeClr val="accent3">
                  <a:lumMod val="75000"/>
                </a:schemeClr>
              </a:buClr>
              <a:buSzPct val="80000"/>
              <a:buFont typeface="Wingdings" pitchFamily="2" charset="2"/>
              <a:buChar char="Ø"/>
              <a:tabLst/>
              <a:defRPr/>
            </a:pPr>
            <a:r>
              <a:rPr lang="fr-FR" sz="2200" dirty="0" smtClean="0">
                <a:latin typeface="Times New Roman" pitchFamily="18" charset="0"/>
                <a:cs typeface="Times New Roman" pitchFamily="18" charset="0"/>
              </a:rPr>
              <a:t>L’Université de Sousse est membre dans le programme AVERROES qui réuni 11 universités  de 4 pays de l’union européenne et 9 universités de 3 pays du Maghreb, il est contracté par l’Université de Montpellier. L’Université de Sousse  a bénéficié de : </a:t>
            </a:r>
          </a:p>
          <a:p>
            <a:pPr marL="640080" marR="0" lvl="1" indent="-237744" algn="just" defTabSz="914400" rtl="0" eaLnBrk="1" fontAlgn="auto" latinLnBrk="0" hangingPunct="1">
              <a:lnSpc>
                <a:spcPts val="2700"/>
              </a:lnSpc>
              <a:spcBef>
                <a:spcPts val="550"/>
              </a:spcBef>
              <a:spcAft>
                <a:spcPts val="0"/>
              </a:spcAft>
              <a:buClr>
                <a:srgbClr val="00B0F0"/>
              </a:buClr>
              <a:buSzTx/>
              <a:buFont typeface="Wingdings" pitchFamily="2" charset="2"/>
              <a:buChar char="§"/>
              <a:tabLst/>
              <a:defRPr/>
            </a:pPr>
            <a:r>
              <a:rPr lang="fr-FR" sz="2200" dirty="0" smtClean="0">
                <a:latin typeface="Times New Roman" pitchFamily="18" charset="0"/>
                <a:cs typeface="Times New Roman" pitchFamily="18" charset="0"/>
              </a:rPr>
              <a:t> Licence: </a:t>
            </a:r>
            <a:r>
              <a:rPr lang="fr-FR" sz="2200" dirty="0" smtClean="0">
                <a:solidFill>
                  <a:schemeClr val="accent3">
                    <a:lumMod val="75000"/>
                  </a:schemeClr>
                </a:solidFill>
                <a:latin typeface="Times New Roman" pitchFamily="18" charset="0"/>
                <a:cs typeface="Times New Roman" pitchFamily="18" charset="0"/>
              </a:rPr>
              <a:t>20</a:t>
            </a:r>
            <a:r>
              <a:rPr lang="fr-FR" sz="2200" dirty="0" smtClean="0">
                <a:latin typeface="Times New Roman" pitchFamily="18" charset="0"/>
                <a:cs typeface="Times New Roman" pitchFamily="18" charset="0"/>
              </a:rPr>
              <a:t>/1</a:t>
            </a:r>
          </a:p>
          <a:p>
            <a:pPr marL="640080" marR="0" lvl="1" indent="-237744" algn="just" defTabSz="914400" rtl="0" eaLnBrk="1" fontAlgn="auto" latinLnBrk="0" hangingPunct="1">
              <a:lnSpc>
                <a:spcPts val="2700"/>
              </a:lnSpc>
              <a:spcBef>
                <a:spcPts val="550"/>
              </a:spcBef>
              <a:spcAft>
                <a:spcPts val="0"/>
              </a:spcAft>
              <a:buClr>
                <a:srgbClr val="00B0F0"/>
              </a:buClr>
              <a:buSzTx/>
              <a:buFont typeface="Wingdings" pitchFamily="2" charset="2"/>
              <a:buChar char="§"/>
              <a:tabLst/>
              <a:defRPr/>
            </a:pPr>
            <a:r>
              <a:rPr lang="fr-FR" sz="2200" dirty="0" smtClean="0">
                <a:latin typeface="Times New Roman" pitchFamily="18" charset="0"/>
                <a:cs typeface="Times New Roman" pitchFamily="18" charset="0"/>
              </a:rPr>
              <a:t> Mastère: </a:t>
            </a:r>
            <a:r>
              <a:rPr lang="fr-FR" sz="2200" dirty="0" smtClean="0">
                <a:solidFill>
                  <a:schemeClr val="accent3">
                    <a:lumMod val="75000"/>
                  </a:schemeClr>
                </a:solidFill>
                <a:latin typeface="Times New Roman" pitchFamily="18" charset="0"/>
                <a:cs typeface="Times New Roman" pitchFamily="18" charset="0"/>
              </a:rPr>
              <a:t>10</a:t>
            </a:r>
          </a:p>
          <a:p>
            <a:pPr marL="640080" marR="0" lvl="1" indent="-237744" algn="just" defTabSz="914400" rtl="0" eaLnBrk="1" fontAlgn="auto" latinLnBrk="0" hangingPunct="1">
              <a:lnSpc>
                <a:spcPts val="2700"/>
              </a:lnSpc>
              <a:spcBef>
                <a:spcPts val="550"/>
              </a:spcBef>
              <a:spcAft>
                <a:spcPts val="0"/>
              </a:spcAft>
              <a:buClr>
                <a:srgbClr val="00B0F0"/>
              </a:buClr>
              <a:buSzTx/>
              <a:buFont typeface="Wingdings" pitchFamily="2" charset="2"/>
              <a:buChar char="§"/>
              <a:tabLst/>
              <a:defRPr/>
            </a:pPr>
            <a:r>
              <a:rPr lang="fr-FR" sz="2200" dirty="0" smtClean="0">
                <a:latin typeface="Times New Roman" pitchFamily="18" charset="0"/>
                <a:cs typeface="Times New Roman" pitchFamily="18" charset="0"/>
              </a:rPr>
              <a:t> Doctorats: </a:t>
            </a:r>
            <a:r>
              <a:rPr lang="fr-FR" sz="2200" dirty="0" smtClean="0">
                <a:solidFill>
                  <a:schemeClr val="accent3">
                    <a:lumMod val="75000"/>
                  </a:schemeClr>
                </a:solidFill>
                <a:latin typeface="Times New Roman" pitchFamily="18" charset="0"/>
                <a:cs typeface="Times New Roman" pitchFamily="18" charset="0"/>
              </a:rPr>
              <a:t>6</a:t>
            </a:r>
          </a:p>
          <a:p>
            <a:pPr marL="640080" marR="0" lvl="1" indent="-237744" algn="just" defTabSz="914400" rtl="0" eaLnBrk="1" fontAlgn="auto" latinLnBrk="0" hangingPunct="1">
              <a:lnSpc>
                <a:spcPts val="2700"/>
              </a:lnSpc>
              <a:spcBef>
                <a:spcPts val="550"/>
              </a:spcBef>
              <a:spcAft>
                <a:spcPts val="0"/>
              </a:spcAft>
              <a:buClr>
                <a:srgbClr val="00B0F0"/>
              </a:buClr>
              <a:buSzTx/>
              <a:buFont typeface="Wingdings" pitchFamily="2" charset="2"/>
              <a:buChar char="§"/>
              <a:tabLst/>
              <a:defRPr/>
            </a:pPr>
            <a:r>
              <a:rPr lang="fr-FR" sz="2200" dirty="0" smtClean="0">
                <a:latin typeface="Times New Roman" pitchFamily="18" charset="0"/>
                <a:cs typeface="Times New Roman" pitchFamily="18" charset="0"/>
              </a:rPr>
              <a:t>Post-Doctorat </a:t>
            </a:r>
            <a:r>
              <a:rPr lang="fr-FR" sz="2200" dirty="0" smtClean="0">
                <a:solidFill>
                  <a:schemeClr val="accent3">
                    <a:lumMod val="75000"/>
                  </a:schemeClr>
                </a:solidFill>
                <a:latin typeface="Times New Roman" pitchFamily="18" charset="0"/>
                <a:cs typeface="Times New Roman" pitchFamily="18" charset="0"/>
              </a:rPr>
              <a:t>5</a:t>
            </a:r>
          </a:p>
          <a:p>
            <a:pPr marL="640080" marR="0" lvl="1" indent="-237744" algn="just" defTabSz="914400" rtl="0" eaLnBrk="1" fontAlgn="auto" latinLnBrk="0" hangingPunct="1">
              <a:lnSpc>
                <a:spcPts val="2700"/>
              </a:lnSpc>
              <a:spcBef>
                <a:spcPts val="550"/>
              </a:spcBef>
              <a:spcAft>
                <a:spcPts val="0"/>
              </a:spcAft>
              <a:buClr>
                <a:srgbClr val="00B0F0"/>
              </a:buClr>
              <a:buSzTx/>
              <a:buFont typeface="Wingdings" pitchFamily="2" charset="2"/>
              <a:buChar char="§"/>
              <a:tabLst/>
              <a:defRPr/>
            </a:pPr>
            <a:r>
              <a:rPr lang="fr-FR" sz="2200" dirty="0" smtClean="0">
                <a:latin typeface="Times New Roman" pitchFamily="18" charset="0"/>
                <a:cs typeface="Times New Roman" pitchFamily="18" charset="0"/>
              </a:rPr>
              <a:t>Staff académique : </a:t>
            </a:r>
            <a:r>
              <a:rPr lang="fr-FR" sz="2200" dirty="0" smtClean="0">
                <a:solidFill>
                  <a:schemeClr val="accent3">
                    <a:lumMod val="75000"/>
                  </a:schemeClr>
                </a:solidFill>
                <a:latin typeface="Times New Roman" pitchFamily="18" charset="0"/>
                <a:cs typeface="Times New Roman" pitchFamily="18" charset="0"/>
              </a:rPr>
              <a:t>2</a:t>
            </a:r>
          </a:p>
          <a:p>
            <a:pPr marL="640080" marR="0" lvl="1" indent="-237744" algn="just" defTabSz="914400" rtl="0" eaLnBrk="1" fontAlgn="auto" latinLnBrk="0" hangingPunct="1">
              <a:lnSpc>
                <a:spcPts val="2700"/>
              </a:lnSpc>
              <a:spcBef>
                <a:spcPts val="550"/>
              </a:spcBef>
              <a:spcAft>
                <a:spcPts val="0"/>
              </a:spcAft>
              <a:buClr>
                <a:srgbClr val="00B0F0"/>
              </a:buClr>
              <a:buSzTx/>
              <a:buFont typeface="Wingdings" pitchFamily="2" charset="2"/>
              <a:buChar char="§"/>
              <a:tabLst/>
              <a:defRPr/>
            </a:pPr>
            <a:r>
              <a:rPr lang="fr-FR" sz="2200" dirty="0" smtClean="0">
                <a:latin typeface="Times New Roman" pitchFamily="18" charset="0"/>
                <a:cs typeface="Times New Roman" pitchFamily="18" charset="0"/>
              </a:rPr>
              <a:t>Staff  Administratif </a:t>
            </a:r>
            <a:r>
              <a:rPr lang="fr-FR" sz="2200" dirty="0" smtClean="0">
                <a:solidFill>
                  <a:schemeClr val="accent3">
                    <a:lumMod val="75000"/>
                  </a:schemeClr>
                </a:solidFill>
                <a:latin typeface="Times New Roman" pitchFamily="18" charset="0"/>
                <a:cs typeface="Times New Roman" pitchFamily="18" charset="0"/>
              </a:rPr>
              <a:t>2</a:t>
            </a:r>
          </a:p>
          <a:p>
            <a:pPr marL="365760" lvl="0" indent="-283464" algn="just">
              <a:lnSpc>
                <a:spcPts val="2700"/>
              </a:lnSpc>
              <a:spcBef>
                <a:spcPts val="600"/>
              </a:spcBef>
              <a:buClr>
                <a:schemeClr val="accent1"/>
              </a:buClr>
              <a:buSzPct val="80000"/>
            </a:pPr>
            <a:r>
              <a:rPr lang="fr-FR" sz="2200" dirty="0" smtClean="0">
                <a:latin typeface="Times New Roman" pitchFamily="18" charset="0"/>
                <a:cs typeface="Times New Roman" pitchFamily="18" charset="0"/>
              </a:rPr>
              <a:t> </a:t>
            </a:r>
            <a:r>
              <a:rPr lang="fr-FR" sz="2200" dirty="0" smtClean="0">
                <a:solidFill>
                  <a:srgbClr val="00B0F0"/>
                </a:solidFill>
                <a:latin typeface="Perpetua" pitchFamily="18" charset="0"/>
              </a:rPr>
              <a:t>*** </a:t>
            </a:r>
            <a:r>
              <a:rPr lang="fr-FR" sz="2200" dirty="0" smtClean="0">
                <a:latin typeface="Times New Roman" pitchFamily="18" charset="0"/>
                <a:cs typeface="Times New Roman" pitchFamily="18" charset="0"/>
              </a:rPr>
              <a:t>L’Université de Sousse à organisée sous le patronage de Monsieur le Ministre de l’Enseignement Supérieur ,de la Recherche Scientifique et de la Technologie en collaboration avec l’Université de Sfax, l’Université 7 Novembre à Carthage les 3èmes journées Euro-méditerranéennes du 14 au 16 Janvier 2009</a:t>
            </a:r>
          </a:p>
          <a:p>
            <a:pPr marL="365760" marR="0" lvl="0" indent="-283464" algn="just" defTabSz="914400" rtl="0" eaLnBrk="1" fontAlgn="auto" latinLnBrk="0" hangingPunct="1">
              <a:lnSpc>
                <a:spcPts val="2700"/>
              </a:lnSpc>
              <a:spcBef>
                <a:spcPts val="600"/>
              </a:spcBef>
              <a:spcAft>
                <a:spcPts val="0"/>
              </a:spcAft>
              <a:buClr>
                <a:schemeClr val="accent1"/>
              </a:buClr>
              <a:buSzPct val="80000"/>
              <a:buFont typeface="Wingdings 2" pitchFamily="18" charset="2"/>
              <a:buNone/>
              <a:tabLst/>
              <a:defRPr/>
            </a:pPr>
            <a:endParaRPr kumimoji="0" lang="fr-FR"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8" name="Espace réservé du numéro de diapositive 7"/>
          <p:cNvSpPr>
            <a:spLocks noGrp="1"/>
          </p:cNvSpPr>
          <p:nvPr>
            <p:ph type="sldNum" sz="quarter" idx="12"/>
          </p:nvPr>
        </p:nvSpPr>
        <p:spPr/>
        <p:txBody>
          <a:bodyPr/>
          <a:lstStyle/>
          <a:p>
            <a:fld id="{604B16DD-1C8F-4C02-9E4A-AC03EC824C1E}" type="slidenum">
              <a:rPr lang="fr-FR" smtClean="0"/>
              <a:pPr/>
              <a:t>24</a:t>
            </a:fld>
            <a:endParaRPr lang="fr-FR"/>
          </a:p>
        </p:txBody>
      </p:sp>
      <p:sp>
        <p:nvSpPr>
          <p:cNvPr id="6" name="ZoneTexte 5"/>
          <p:cNvSpPr txBox="1"/>
          <p:nvPr/>
        </p:nvSpPr>
        <p:spPr>
          <a:xfrm>
            <a:off x="1357290" y="6604084"/>
            <a:ext cx="4143404" cy="253916"/>
          </a:xfrm>
          <a:prstGeom prst="rect">
            <a:avLst/>
          </a:prstGeom>
          <a:noFill/>
        </p:spPr>
        <p:txBody>
          <a:bodyPr wrap="square" rtlCol="0">
            <a:spAutoFit/>
          </a:bodyPr>
          <a:lstStyle/>
          <a:p>
            <a:pPr marL="1143000" indent="-1143000" algn="just">
              <a:spcBef>
                <a:spcPct val="0"/>
              </a:spcBef>
            </a:pPr>
            <a:r>
              <a:rPr lang="fr-FR" sz="1050" b="1" dirty="0" smtClean="0">
                <a:solidFill>
                  <a:srgbClr val="1F497D"/>
                </a:solidFill>
                <a:latin typeface="Times New Roman" pitchFamily="18" charset="0"/>
                <a:ea typeface="Calibri" pitchFamily="34" charset="0"/>
                <a:cs typeface="Times New Roman" pitchFamily="18" charset="0"/>
              </a:rPr>
              <a:t>La coopération internationale à l’Université de Sousse</a:t>
            </a:r>
            <a:endParaRPr lang="fr-FR" sz="1050" b="1" dirty="0" smtClean="0">
              <a:latin typeface="Arial" pitchFamily="34" charset="0"/>
              <a:cs typeface="Arial" pitchFamily="34" charset="0"/>
            </a:endParaRPr>
          </a:p>
        </p:txBody>
      </p:sp>
    </p:spTree>
  </p:cSld>
  <p:clrMapOvr>
    <a:masterClrMapping/>
  </p:clrMapOvr>
  <p:transition advTm="7000">
    <p:pull dir="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000100" y="311987"/>
            <a:ext cx="8072462" cy="830997"/>
          </a:xfrm>
          <a:prstGeom prst="rect">
            <a:avLst/>
          </a:prstGeom>
          <a:noFill/>
        </p:spPr>
        <p:txBody>
          <a:bodyPr wrap="square" rtlCol="0">
            <a:spAutoFit/>
          </a:bodyPr>
          <a:lstStyle/>
          <a:p>
            <a:pPr algn="ctr"/>
            <a:r>
              <a:rPr lang="fr-FR" sz="2400" dirty="0" err="1" smtClean="0">
                <a:solidFill>
                  <a:schemeClr val="accent5">
                    <a:lumMod val="75000"/>
                  </a:schemeClr>
                </a:solidFill>
              </a:rPr>
              <a:t>Coopération entre l’Université de Sousse et l’Université EMUNI</a:t>
            </a:r>
          </a:p>
        </p:txBody>
      </p:sp>
      <p:sp>
        <p:nvSpPr>
          <p:cNvPr id="5" name="ZoneTexte 4"/>
          <p:cNvSpPr txBox="1"/>
          <p:nvPr/>
        </p:nvSpPr>
        <p:spPr>
          <a:xfrm>
            <a:off x="1000100" y="1785926"/>
            <a:ext cx="8072462" cy="1785104"/>
          </a:xfrm>
          <a:prstGeom prst="rect">
            <a:avLst/>
          </a:prstGeom>
          <a:noFill/>
        </p:spPr>
        <p:txBody>
          <a:bodyPr wrap="square" rtlCol="1">
            <a:spAutoFit/>
          </a:bodyPr>
          <a:lstStyle/>
          <a:p>
            <a:pPr algn="just">
              <a:defRPr/>
            </a:pPr>
            <a:r>
              <a:rPr lang="fr-FR" sz="2200" dirty="0">
                <a:solidFill>
                  <a:srgbClr val="00B0F0"/>
                </a:solidFill>
                <a:latin typeface="Times New Roman" pitchFamily="18" charset="0"/>
                <a:cs typeface="Times New Roman" pitchFamily="18" charset="0"/>
              </a:rPr>
              <a:t>***</a:t>
            </a:r>
            <a:r>
              <a:rPr lang="fr-FR" sz="2200" dirty="0">
                <a:latin typeface="Times New Roman" pitchFamily="18" charset="0"/>
                <a:cs typeface="Times New Roman" pitchFamily="18" charset="0"/>
              </a:rPr>
              <a:t>Université de Sousse est parmi le 5 universités fondatrices de l’Université Euro-méditerranéenne.</a:t>
            </a:r>
          </a:p>
          <a:p>
            <a:pPr algn="just">
              <a:defRPr/>
            </a:pPr>
            <a:r>
              <a:rPr lang="fr-FR" sz="2200" dirty="0">
                <a:solidFill>
                  <a:srgbClr val="00B0F0"/>
                </a:solidFill>
                <a:latin typeface="Times New Roman" pitchFamily="18" charset="0"/>
                <a:cs typeface="Times New Roman" pitchFamily="18" charset="0"/>
              </a:rPr>
              <a:t>***</a:t>
            </a:r>
            <a:r>
              <a:rPr lang="fr-FR" sz="2200" dirty="0">
                <a:latin typeface="Times New Roman" pitchFamily="18" charset="0"/>
                <a:cs typeface="Times New Roman" pitchFamily="18" charset="0"/>
              </a:rPr>
              <a:t>US et EMUNI organise une conférence internationale sur la </a:t>
            </a:r>
            <a:r>
              <a:rPr lang="fr-FR" sz="2200" dirty="0" smtClean="0">
                <a:latin typeface="Times New Roman" pitchFamily="18" charset="0"/>
                <a:cs typeface="Times New Roman" pitchFamily="18" charset="0"/>
              </a:rPr>
              <a:t>Créativité, l’Innovation </a:t>
            </a:r>
            <a:r>
              <a:rPr lang="fr-FR" sz="2200" dirty="0">
                <a:latin typeface="Times New Roman" pitchFamily="18" charset="0"/>
                <a:cs typeface="Times New Roman" pitchFamily="18" charset="0"/>
              </a:rPr>
              <a:t>et le Management  le 25-28 Novembre 2009 à Sousse </a:t>
            </a:r>
            <a:endParaRPr lang="ar-TN" sz="2200" dirty="0">
              <a:latin typeface="Times New Roman" pitchFamily="18" charset="0"/>
              <a:cs typeface="Times New Roman" pitchFamily="18" charset="0"/>
            </a:endParaRPr>
          </a:p>
        </p:txBody>
      </p:sp>
      <p:pic>
        <p:nvPicPr>
          <p:cNvPr id="9" name="Image 3" descr="mic.jpg"/>
          <p:cNvPicPr>
            <a:picLocks noChangeAspect="1"/>
          </p:cNvPicPr>
          <p:nvPr/>
        </p:nvPicPr>
        <p:blipFill>
          <a:blip r:embed="rId3"/>
          <a:srcRect/>
          <a:stretch>
            <a:fillRect/>
          </a:stretch>
        </p:blipFill>
        <p:spPr bwMode="auto">
          <a:xfrm>
            <a:off x="3786182" y="3643314"/>
            <a:ext cx="1714512" cy="2795534"/>
          </a:xfrm>
          <a:prstGeom prst="rect">
            <a:avLst/>
          </a:prstGeom>
          <a:noFill/>
          <a:ln w="9525">
            <a:noFill/>
            <a:miter lim="800000"/>
            <a:headEnd/>
            <a:tailEnd/>
          </a:ln>
        </p:spPr>
      </p:pic>
      <p:sp>
        <p:nvSpPr>
          <p:cNvPr id="12" name="Espace réservé du numéro de diapositive 11"/>
          <p:cNvSpPr>
            <a:spLocks noGrp="1"/>
          </p:cNvSpPr>
          <p:nvPr>
            <p:ph type="sldNum" sz="quarter" idx="12"/>
          </p:nvPr>
        </p:nvSpPr>
        <p:spPr/>
        <p:txBody>
          <a:bodyPr/>
          <a:lstStyle/>
          <a:p>
            <a:fld id="{604B16DD-1C8F-4C02-9E4A-AC03EC824C1E}" type="slidenum">
              <a:rPr lang="fr-FR" smtClean="0"/>
              <a:pPr/>
              <a:t>25</a:t>
            </a:fld>
            <a:endParaRPr lang="fr-FR"/>
          </a:p>
        </p:txBody>
      </p:sp>
      <p:sp>
        <p:nvSpPr>
          <p:cNvPr id="7" name="ZoneTexte 6"/>
          <p:cNvSpPr txBox="1"/>
          <p:nvPr/>
        </p:nvSpPr>
        <p:spPr>
          <a:xfrm>
            <a:off x="1357290" y="6604084"/>
            <a:ext cx="4143404" cy="253916"/>
          </a:xfrm>
          <a:prstGeom prst="rect">
            <a:avLst/>
          </a:prstGeom>
          <a:noFill/>
        </p:spPr>
        <p:txBody>
          <a:bodyPr wrap="square" rtlCol="0">
            <a:spAutoFit/>
          </a:bodyPr>
          <a:lstStyle/>
          <a:p>
            <a:pPr marL="1143000" indent="-1143000" algn="just">
              <a:spcBef>
                <a:spcPct val="0"/>
              </a:spcBef>
            </a:pPr>
            <a:r>
              <a:rPr lang="fr-FR" sz="1050" b="1" dirty="0" smtClean="0">
                <a:solidFill>
                  <a:srgbClr val="1F497D"/>
                </a:solidFill>
                <a:latin typeface="Times New Roman" pitchFamily="18" charset="0"/>
                <a:ea typeface="Calibri" pitchFamily="34" charset="0"/>
                <a:cs typeface="Times New Roman" pitchFamily="18" charset="0"/>
              </a:rPr>
              <a:t>La coopération internationale à l’Université de Sousse</a:t>
            </a:r>
            <a:endParaRPr lang="fr-FR" sz="1050" b="1" dirty="0" smtClean="0">
              <a:latin typeface="Arial" pitchFamily="34" charset="0"/>
              <a:cs typeface="Arial" pitchFamily="34" charset="0"/>
            </a:endParaRPr>
          </a:p>
        </p:txBody>
      </p:sp>
    </p:spTree>
  </p:cSld>
  <p:clrMapOvr>
    <a:masterClrMapping/>
  </p:clrMapOvr>
  <p:transition advTm="7000">
    <p:pull dir="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604B16DD-1C8F-4C02-9E4A-AC03EC824C1E}" type="slidenum">
              <a:rPr lang="fr-FR" smtClean="0"/>
              <a:pPr/>
              <a:t>26</a:t>
            </a:fld>
            <a:endParaRPr lang="fr-FR"/>
          </a:p>
        </p:txBody>
      </p:sp>
      <p:sp>
        <p:nvSpPr>
          <p:cNvPr id="6" name="ZoneTexte 5"/>
          <p:cNvSpPr txBox="1"/>
          <p:nvPr/>
        </p:nvSpPr>
        <p:spPr>
          <a:xfrm>
            <a:off x="1000100" y="1314378"/>
            <a:ext cx="7429552" cy="400110"/>
          </a:xfrm>
          <a:prstGeom prst="rect">
            <a:avLst/>
          </a:prstGeom>
          <a:noFill/>
        </p:spPr>
        <p:txBody>
          <a:bodyPr wrap="square" rtlCol="1">
            <a:spAutoFit/>
          </a:bodyPr>
          <a:lstStyle/>
          <a:p>
            <a:pPr marL="914400" lvl="1" indent="-457200">
              <a:buClr>
                <a:schemeClr val="accent3">
                  <a:lumMod val="50000"/>
                </a:schemeClr>
              </a:buClr>
            </a:pPr>
            <a:r>
              <a:rPr lang="fr-FR" sz="2000" dirty="0" smtClean="0">
                <a:solidFill>
                  <a:schemeClr val="accent4">
                    <a:lumMod val="75000"/>
                  </a:schemeClr>
                </a:solidFill>
                <a:latin typeface="Times New Roman" pitchFamily="18" charset="0"/>
                <a:cs typeface="Times New Roman" pitchFamily="18" charset="0"/>
              </a:rPr>
              <a:t>1- L’Agence Universitaire de la Francophonie.</a:t>
            </a:r>
          </a:p>
        </p:txBody>
      </p:sp>
      <p:sp>
        <p:nvSpPr>
          <p:cNvPr id="7" name="ZoneTexte 6"/>
          <p:cNvSpPr txBox="1"/>
          <p:nvPr/>
        </p:nvSpPr>
        <p:spPr>
          <a:xfrm>
            <a:off x="1000100" y="-24"/>
            <a:ext cx="8072494" cy="830997"/>
          </a:xfrm>
          <a:prstGeom prst="rect">
            <a:avLst/>
          </a:prstGeom>
          <a:noFill/>
        </p:spPr>
        <p:txBody>
          <a:bodyPr wrap="square" rtlCol="1">
            <a:spAutoFit/>
          </a:bodyPr>
          <a:lstStyle/>
          <a:p>
            <a:pPr algn="ctr"/>
            <a:r>
              <a:rPr lang="fr-FR" sz="2400" dirty="0" smtClean="0">
                <a:solidFill>
                  <a:schemeClr val="accent5">
                    <a:lumMod val="75000"/>
                  </a:schemeClr>
                </a:solidFill>
              </a:rPr>
              <a:t>Adhésion de l’Université de Sousse dans de nombreuses associations et organisations internationales telles que</a:t>
            </a:r>
          </a:p>
        </p:txBody>
      </p:sp>
      <p:sp>
        <p:nvSpPr>
          <p:cNvPr id="8" name="ZoneTexte 7"/>
          <p:cNvSpPr txBox="1"/>
          <p:nvPr/>
        </p:nvSpPr>
        <p:spPr>
          <a:xfrm>
            <a:off x="1071538" y="1847198"/>
            <a:ext cx="7643866" cy="1938992"/>
          </a:xfrm>
          <a:prstGeom prst="rect">
            <a:avLst/>
          </a:prstGeom>
          <a:noFill/>
        </p:spPr>
        <p:txBody>
          <a:bodyPr wrap="square" rtlCol="1">
            <a:spAutoFit/>
          </a:bodyPr>
          <a:lstStyle/>
          <a:p>
            <a:pPr algn="just"/>
            <a:r>
              <a:rPr lang="fr-FR" sz="2000" dirty="0" smtClean="0">
                <a:latin typeface="Times New Roman" pitchFamily="18" charset="0"/>
                <a:cs typeface="Times New Roman" pitchFamily="18" charset="0"/>
              </a:rPr>
              <a:t>L’Université de Sousse est membre dans l’Agence Universitaire de la Francophonie qui fédère un réseau de </a:t>
            </a:r>
            <a:r>
              <a:rPr lang="fr-FR" sz="2000" dirty="0" smtClean="0">
                <a:latin typeface="Times New Roman" pitchFamily="18" charset="0"/>
                <a:cs typeface="Times New Roman" pitchFamily="18" charset="0"/>
              </a:rPr>
              <a:t>710 </a:t>
            </a:r>
            <a:r>
              <a:rPr lang="fr-FR" sz="2000" dirty="0" smtClean="0">
                <a:latin typeface="Times New Roman" pitchFamily="18" charset="0"/>
                <a:cs typeface="Times New Roman" pitchFamily="18" charset="0"/>
              </a:rPr>
              <a:t>établissements d’enseignement supérieur dans </a:t>
            </a:r>
            <a:r>
              <a:rPr lang="fr-FR" sz="2000" dirty="0" smtClean="0">
                <a:latin typeface="Times New Roman" pitchFamily="18" charset="0"/>
                <a:cs typeface="Times New Roman" pitchFamily="18" charset="0"/>
              </a:rPr>
              <a:t>82 </a:t>
            </a:r>
            <a:r>
              <a:rPr lang="fr-FR" sz="2000" dirty="0" smtClean="0">
                <a:latin typeface="Times New Roman" pitchFamily="18" charset="0"/>
                <a:cs typeface="Times New Roman" pitchFamily="18" charset="0"/>
              </a:rPr>
              <a:t>pays</a:t>
            </a:r>
          </a:p>
          <a:p>
            <a:pPr algn="just"/>
            <a:r>
              <a:rPr lang="fr-FR" sz="2000" dirty="0" smtClean="0">
                <a:latin typeface="Times New Roman" pitchFamily="18" charset="0"/>
                <a:cs typeface="Times New Roman" pitchFamily="18" charset="0"/>
              </a:rPr>
              <a:t>Dans le cadre de cette coopération plusieurs sessions de formations ont été organisés dans les domaines de la conception d’un cours en ligne et les nouvelles technologies de communications .</a:t>
            </a:r>
            <a:endParaRPr lang="ar-TN" dirty="0"/>
          </a:p>
        </p:txBody>
      </p:sp>
      <p:sp>
        <p:nvSpPr>
          <p:cNvPr id="9" name="ZoneTexte 8"/>
          <p:cNvSpPr txBox="1"/>
          <p:nvPr/>
        </p:nvSpPr>
        <p:spPr>
          <a:xfrm>
            <a:off x="1000100" y="4029022"/>
            <a:ext cx="8143900" cy="400110"/>
          </a:xfrm>
          <a:prstGeom prst="rect">
            <a:avLst/>
          </a:prstGeom>
          <a:noFill/>
        </p:spPr>
        <p:txBody>
          <a:bodyPr wrap="square" rtlCol="1">
            <a:spAutoFit/>
          </a:bodyPr>
          <a:lstStyle/>
          <a:p>
            <a:pPr marL="0" lvl="1"/>
            <a:r>
              <a:rPr lang="fr-FR" sz="2000" dirty="0" smtClean="0">
                <a:solidFill>
                  <a:schemeClr val="accent4">
                    <a:lumMod val="75000"/>
                  </a:schemeClr>
                </a:solidFill>
                <a:latin typeface="Times New Roman" pitchFamily="18" charset="0"/>
                <a:cs typeface="Times New Roman" pitchFamily="18" charset="0"/>
              </a:rPr>
              <a:t>      2- Groupe Compostelle des Universités.</a:t>
            </a:r>
            <a:endParaRPr lang="ar-TN" sz="2000" dirty="0">
              <a:solidFill>
                <a:schemeClr val="accent4">
                  <a:lumMod val="75000"/>
                </a:schemeClr>
              </a:solidFill>
            </a:endParaRPr>
          </a:p>
        </p:txBody>
      </p:sp>
      <p:sp>
        <p:nvSpPr>
          <p:cNvPr id="11" name="ZoneTexte 10"/>
          <p:cNvSpPr txBox="1"/>
          <p:nvPr/>
        </p:nvSpPr>
        <p:spPr>
          <a:xfrm>
            <a:off x="1071539" y="4605891"/>
            <a:ext cx="7643865" cy="1323439"/>
          </a:xfrm>
          <a:prstGeom prst="rect">
            <a:avLst/>
          </a:prstGeom>
          <a:noFill/>
        </p:spPr>
        <p:txBody>
          <a:bodyPr wrap="square" rtlCol="1">
            <a:spAutoFit/>
          </a:bodyPr>
          <a:lstStyle/>
          <a:p>
            <a:pPr algn="just"/>
            <a:r>
              <a:rPr lang="fr-FR" sz="2000" dirty="0" smtClean="0">
                <a:latin typeface="Times New Roman" pitchFamily="18" charset="0"/>
                <a:cs typeface="Times New Roman" pitchFamily="18" charset="0"/>
              </a:rPr>
              <a:t>Le Groupe Compostelle est crée en 1993 à Santiago de Compostelle comme un réseau des universités européennes qui a pour mission l’établissement des accords de coopérations dans les domaines éducatifs, scientifiques et culturels.</a:t>
            </a:r>
          </a:p>
        </p:txBody>
      </p:sp>
    </p:spTree>
  </p:cSld>
  <p:clrMapOvr>
    <a:masterClrMapping/>
  </p:clrMapOvr>
  <p:transition advTm="7000">
    <p:pull dir="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604B16DD-1C8F-4C02-9E4A-AC03EC824C1E}" type="slidenum">
              <a:rPr lang="fr-FR" smtClean="0"/>
              <a:pPr/>
              <a:t>27</a:t>
            </a:fld>
            <a:endParaRPr lang="fr-FR"/>
          </a:p>
        </p:txBody>
      </p:sp>
      <p:sp>
        <p:nvSpPr>
          <p:cNvPr id="5" name="ZoneTexte 4"/>
          <p:cNvSpPr txBox="1"/>
          <p:nvPr/>
        </p:nvSpPr>
        <p:spPr>
          <a:xfrm>
            <a:off x="1000100" y="2127585"/>
            <a:ext cx="7929618" cy="430887"/>
          </a:xfrm>
          <a:prstGeom prst="rect">
            <a:avLst/>
          </a:prstGeom>
          <a:noFill/>
        </p:spPr>
        <p:txBody>
          <a:bodyPr wrap="square" rtlCol="1">
            <a:spAutoFit/>
          </a:bodyPr>
          <a:lstStyle/>
          <a:p>
            <a:r>
              <a:rPr lang="fr-FR" sz="2200" dirty="0" smtClean="0">
                <a:solidFill>
                  <a:schemeClr val="accent4">
                    <a:lumMod val="75000"/>
                  </a:schemeClr>
                </a:solidFill>
                <a:latin typeface="Times New Roman" pitchFamily="18" charset="0"/>
                <a:cs typeface="Times New Roman" pitchFamily="18" charset="0"/>
              </a:rPr>
              <a:t>      3- Téthys Université Euro-méditerranéenne</a:t>
            </a:r>
            <a:endParaRPr lang="ar-TN" sz="2200" dirty="0" smtClean="0">
              <a:solidFill>
                <a:schemeClr val="accent4">
                  <a:lumMod val="75000"/>
                </a:schemeClr>
              </a:solidFill>
              <a:latin typeface="Times New Roman" pitchFamily="18" charset="0"/>
              <a:cs typeface="Times New Roman" pitchFamily="18" charset="0"/>
            </a:endParaRPr>
          </a:p>
        </p:txBody>
      </p:sp>
      <p:sp>
        <p:nvSpPr>
          <p:cNvPr id="6" name="ZoneTexte 5"/>
          <p:cNvSpPr txBox="1"/>
          <p:nvPr/>
        </p:nvSpPr>
        <p:spPr>
          <a:xfrm>
            <a:off x="1000100" y="2699089"/>
            <a:ext cx="8001024" cy="1015663"/>
          </a:xfrm>
          <a:prstGeom prst="rect">
            <a:avLst/>
          </a:prstGeom>
          <a:noFill/>
        </p:spPr>
        <p:txBody>
          <a:bodyPr wrap="square" rtlCol="1">
            <a:spAutoFit/>
          </a:bodyPr>
          <a:lstStyle/>
          <a:p>
            <a:pPr algn="just"/>
            <a:r>
              <a:rPr lang="fr-FR" sz="2000" dirty="0" smtClean="0">
                <a:latin typeface="Times New Roman" pitchFamily="18" charset="0"/>
                <a:cs typeface="Times New Roman" pitchFamily="18" charset="0"/>
              </a:rPr>
              <a:t>L’Université de Sousse est parmi les </a:t>
            </a:r>
            <a:r>
              <a:rPr lang="fr-FR" sz="2000" smtClean="0">
                <a:latin typeface="Times New Roman" pitchFamily="18" charset="0"/>
                <a:cs typeface="Times New Roman" pitchFamily="18" charset="0"/>
              </a:rPr>
              <a:t>trente deux </a:t>
            </a:r>
            <a:r>
              <a:rPr lang="fr-FR" sz="2000" dirty="0" smtClean="0">
                <a:latin typeface="Times New Roman" pitchFamily="18" charset="0"/>
                <a:cs typeface="Times New Roman" pitchFamily="18" charset="0"/>
              </a:rPr>
              <a:t>universités du bassin méditerranéen  qui se sont associées en réseau  numérique pour constituer l’Université virtuelle euro-méditerranéenne Téthys</a:t>
            </a:r>
            <a:endParaRPr lang="ar-TN" sz="2000" dirty="0" smtClean="0">
              <a:latin typeface="Times New Roman" pitchFamily="18" charset="0"/>
              <a:cs typeface="Times New Roman" pitchFamily="18" charset="0"/>
            </a:endParaRPr>
          </a:p>
        </p:txBody>
      </p:sp>
      <p:sp>
        <p:nvSpPr>
          <p:cNvPr id="7" name="ZoneTexte 6"/>
          <p:cNvSpPr txBox="1"/>
          <p:nvPr/>
        </p:nvSpPr>
        <p:spPr>
          <a:xfrm>
            <a:off x="1071538" y="642918"/>
            <a:ext cx="8072462" cy="984885"/>
          </a:xfrm>
          <a:prstGeom prst="rect">
            <a:avLst/>
          </a:prstGeom>
          <a:noFill/>
        </p:spPr>
        <p:txBody>
          <a:bodyPr wrap="square" rtlCol="1">
            <a:spAutoFit/>
          </a:bodyPr>
          <a:lstStyle/>
          <a:p>
            <a:pPr algn="just"/>
            <a:r>
              <a:rPr lang="fr-FR" sz="2000" dirty="0" smtClean="0">
                <a:latin typeface="Times New Roman" pitchFamily="18" charset="0"/>
                <a:cs typeface="Times New Roman" pitchFamily="18" charset="0"/>
              </a:rPr>
              <a:t>****L’université de Sousse est la seule membre du groupe Compostelle des universités à l’échelle  arabe et africaine.</a:t>
            </a:r>
          </a:p>
          <a:p>
            <a:endParaRPr lang="ar-TN" dirty="0"/>
          </a:p>
        </p:txBody>
      </p:sp>
    </p:spTree>
  </p:cSld>
  <p:clrMapOvr>
    <a:masterClrMapping/>
  </p:clrMapOvr>
  <p:transition advTm="7000">
    <p:pull dir="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000100" y="1849173"/>
            <a:ext cx="8143900" cy="3508653"/>
          </a:xfrm>
          <a:prstGeom prst="rect">
            <a:avLst/>
          </a:prstGeom>
          <a:noFill/>
        </p:spPr>
        <p:txBody>
          <a:bodyPr wrap="square" rtlCol="0">
            <a:spAutoFit/>
          </a:bodyPr>
          <a:lstStyle/>
          <a:p>
            <a:pPr algn="just">
              <a:buClr>
                <a:srgbClr val="00B0F0"/>
              </a:buClr>
              <a:buFont typeface="Wingdings" pitchFamily="2" charset="2"/>
              <a:buChar char="§"/>
            </a:pPr>
            <a:r>
              <a:rPr lang="fr-FR" sz="2000" dirty="0" smtClean="0">
                <a:latin typeface="Times New Roman" pitchFamily="18" charset="0"/>
                <a:cs typeface="Times New Roman" pitchFamily="18" charset="0"/>
              </a:rPr>
              <a:t>La </a:t>
            </a:r>
            <a:r>
              <a:rPr lang="fr-FR" sz="2000" dirty="0">
                <a:latin typeface="Times New Roman" pitchFamily="18" charset="0"/>
                <a:cs typeface="Times New Roman" pitchFamily="18" charset="0"/>
              </a:rPr>
              <a:t>stratégie nationale en matière de recherche scientifique et développement technologique, exprime les ambitions de la Tunisie de faire partie des pays développés et reflète une vision stratégique dont l’objectif est l’instauration d’un système national de recherche scientifique et d’innovation technologique d’envergure internationale, en mesure de promouvoir la société du savoir et de contribuer au développement socio-économique du pays</a:t>
            </a:r>
            <a:r>
              <a:rPr lang="fr-FR" sz="2000" dirty="0" smtClean="0">
                <a:latin typeface="Times New Roman" pitchFamily="18" charset="0"/>
                <a:cs typeface="Times New Roman" pitchFamily="18" charset="0"/>
              </a:rPr>
              <a:t>.</a:t>
            </a:r>
          </a:p>
          <a:p>
            <a:pPr algn="just">
              <a:buClr>
                <a:srgbClr val="00B0F0"/>
              </a:buClr>
              <a:buFont typeface="Wingdings" pitchFamily="2" charset="2"/>
              <a:buChar char="§"/>
            </a:pPr>
            <a:r>
              <a:rPr lang="fr-FR" sz="2000" dirty="0" smtClean="0">
                <a:latin typeface="Times New Roman" pitchFamily="18" charset="0"/>
                <a:cs typeface="Times New Roman" pitchFamily="18" charset="0"/>
              </a:rPr>
              <a:t>Cette vision stratégique repose sur le fait que les sciences et les technologies sont aujourd’hui incontestablement le principal déterminant du développement économique et social des sociétés modernes et de leur compétitivité au niveau international. </a:t>
            </a:r>
          </a:p>
          <a:p>
            <a:pPr algn="just">
              <a:buClr>
                <a:srgbClr val="00B0F0"/>
              </a:buClr>
              <a:buFont typeface="Wingdings" pitchFamily="2" charset="2"/>
              <a:buChar char="§"/>
            </a:pPr>
            <a:endParaRPr lang="fr-FR" sz="2200" dirty="0">
              <a:latin typeface="Perpetua" pitchFamily="18" charset="0"/>
            </a:endParaRPr>
          </a:p>
        </p:txBody>
      </p:sp>
      <p:sp>
        <p:nvSpPr>
          <p:cNvPr id="3" name="Espace réservé du numéro de diapositive 2"/>
          <p:cNvSpPr>
            <a:spLocks noGrp="1"/>
          </p:cNvSpPr>
          <p:nvPr>
            <p:ph type="sldNum" sz="quarter" idx="12"/>
          </p:nvPr>
        </p:nvSpPr>
        <p:spPr/>
        <p:txBody>
          <a:bodyPr/>
          <a:lstStyle/>
          <a:p>
            <a:fld id="{604B16DD-1C8F-4C02-9E4A-AC03EC824C1E}" type="slidenum">
              <a:rPr lang="fr-FR" smtClean="0"/>
              <a:pPr/>
              <a:t>28</a:t>
            </a:fld>
            <a:endParaRPr lang="fr-FR"/>
          </a:p>
        </p:txBody>
      </p:sp>
      <p:sp>
        <p:nvSpPr>
          <p:cNvPr id="6" name="Titre 1"/>
          <p:cNvSpPr txBox="1">
            <a:spLocks/>
          </p:cNvSpPr>
          <p:nvPr/>
        </p:nvSpPr>
        <p:spPr>
          <a:xfrm>
            <a:off x="1000132" y="0"/>
            <a:ext cx="8143900" cy="857232"/>
          </a:xfrm>
          <a:prstGeom prst="rect">
            <a:avLst/>
          </a:prstGeom>
        </p:spPr>
        <p:style>
          <a:lnRef idx="1">
            <a:schemeClr val="accent1"/>
          </a:lnRef>
          <a:fillRef idx="2">
            <a:schemeClr val="accent1"/>
          </a:fillRef>
          <a:effectRef idx="1">
            <a:schemeClr val="accent1"/>
          </a:effectRef>
          <a:fontRef idx="minor">
            <a:schemeClr val="dk1"/>
          </a:fontRef>
        </p:style>
        <p:txBody>
          <a:bodyPr anchor="ctr">
            <a:normAutofit fontScale="97500"/>
          </a:bodyPr>
          <a:lstStyle/>
          <a:p>
            <a:pPr algn="ctr"/>
            <a:r>
              <a:rPr lang="fr-FR" sz="2700" b="1" dirty="0" smtClean="0">
                <a:solidFill>
                  <a:srgbClr val="1F497D"/>
                </a:solidFill>
                <a:latin typeface="Times New Roman" pitchFamily="18" charset="0"/>
                <a:ea typeface="Calibri" pitchFamily="34" charset="0"/>
                <a:cs typeface="Times New Roman" pitchFamily="18" charset="0"/>
              </a:rPr>
              <a:t>V. Conclusion</a:t>
            </a:r>
            <a:endParaRPr lang="ar-TN" sz="2700" b="1" dirty="0" smtClean="0">
              <a:solidFill>
                <a:srgbClr val="1F497D"/>
              </a:solidFill>
              <a:latin typeface="Times New Roman" pitchFamily="18" charset="0"/>
              <a:ea typeface="Calibri" pitchFamily="34" charset="0"/>
              <a:cs typeface="Times New Roman" pitchFamily="18" charset="0"/>
            </a:endParaRPr>
          </a:p>
        </p:txBody>
      </p:sp>
      <p:sp>
        <p:nvSpPr>
          <p:cNvPr id="7" name="ZoneTexte 6"/>
          <p:cNvSpPr txBox="1"/>
          <p:nvPr/>
        </p:nvSpPr>
        <p:spPr>
          <a:xfrm>
            <a:off x="1357290" y="6604084"/>
            <a:ext cx="4143404" cy="253916"/>
          </a:xfrm>
          <a:prstGeom prst="rect">
            <a:avLst/>
          </a:prstGeom>
          <a:noFill/>
        </p:spPr>
        <p:txBody>
          <a:bodyPr wrap="square" rtlCol="0">
            <a:spAutoFit/>
          </a:bodyPr>
          <a:lstStyle/>
          <a:p>
            <a:pPr marL="1143000" indent="-1143000" algn="just">
              <a:spcBef>
                <a:spcPct val="0"/>
              </a:spcBef>
            </a:pPr>
            <a:r>
              <a:rPr lang="fr-FR" sz="1050" b="1" dirty="0" smtClean="0">
                <a:solidFill>
                  <a:srgbClr val="1F497D"/>
                </a:solidFill>
                <a:latin typeface="Times New Roman" pitchFamily="18" charset="0"/>
                <a:ea typeface="Calibri" pitchFamily="34" charset="0"/>
                <a:cs typeface="Times New Roman" pitchFamily="18" charset="0"/>
              </a:rPr>
              <a:t>Conclusion</a:t>
            </a:r>
            <a:endParaRPr lang="fr-FR" sz="1050" b="1" dirty="0" smtClean="0">
              <a:latin typeface="Arial" pitchFamily="34" charset="0"/>
              <a:cs typeface="Arial" pitchFamily="34" charset="0"/>
            </a:endParaRPr>
          </a:p>
        </p:txBody>
      </p:sp>
    </p:spTree>
  </p:cSld>
  <p:clrMapOvr>
    <a:masterClrMapping/>
  </p:clrMapOvr>
  <p:transition advTm="7000">
    <p:pull dir="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604B16DD-1C8F-4C02-9E4A-AC03EC824C1E}" type="slidenum">
              <a:rPr lang="fr-FR" smtClean="0"/>
              <a:pPr/>
              <a:t>29</a:t>
            </a:fld>
            <a:endParaRPr lang="fr-FR"/>
          </a:p>
        </p:txBody>
      </p:sp>
      <p:sp>
        <p:nvSpPr>
          <p:cNvPr id="5" name="ZoneTexte 4"/>
          <p:cNvSpPr txBox="1"/>
          <p:nvPr/>
        </p:nvSpPr>
        <p:spPr>
          <a:xfrm>
            <a:off x="1000100" y="428604"/>
            <a:ext cx="8143900" cy="5940088"/>
          </a:xfrm>
          <a:prstGeom prst="rect">
            <a:avLst/>
          </a:prstGeom>
          <a:noFill/>
        </p:spPr>
        <p:txBody>
          <a:bodyPr wrap="square" rtlCol="1">
            <a:spAutoFit/>
          </a:bodyPr>
          <a:lstStyle/>
          <a:p>
            <a:pPr algn="just">
              <a:buClr>
                <a:srgbClr val="00B0F0"/>
              </a:buClr>
              <a:buFont typeface="Wingdings" pitchFamily="2" charset="2"/>
              <a:buChar char="§"/>
            </a:pPr>
            <a:r>
              <a:rPr lang="fr-FR" sz="2000" dirty="0" smtClean="0">
                <a:latin typeface="Times New Roman" pitchFamily="18" charset="0"/>
                <a:cs typeface="Times New Roman" pitchFamily="18" charset="0"/>
              </a:rPr>
              <a:t>Vers un espace euro-méditerranéen de l’enseignement supérieur et de la recherche</a:t>
            </a:r>
          </a:p>
          <a:p>
            <a:pPr algn="just"/>
            <a:r>
              <a:rPr lang="fr-FR" sz="2000" dirty="0" smtClean="0">
                <a:latin typeface="Times New Roman" pitchFamily="18" charset="0"/>
                <a:cs typeface="Times New Roman" pitchFamily="18" charset="0"/>
              </a:rPr>
              <a:t>La mobilité universitaire est aujourd’hui incontournable. Créatrice de culture et d’ouverture d’esprit, élément clef de la réussite universitaire comme de l’insertion professionnelle, elle constitue un formidable levier pour la reconnaissance et le rayonnement international des universités, pour lesquelles il s’agit aujourd’hui de se placer en bonne position dans la course mondiale à l’excellence… et aussi de le faire savoir.</a:t>
            </a:r>
          </a:p>
          <a:p>
            <a:pPr hangingPunct="0">
              <a:buClr>
                <a:srgbClr val="00B0F0"/>
              </a:buClr>
              <a:buFont typeface="Wingdings" pitchFamily="2" charset="2"/>
              <a:buChar char="§"/>
              <a:defRPr/>
            </a:pPr>
            <a:r>
              <a:rPr lang="fr-FR" sz="2000" dirty="0" err="1" smtClean="0">
                <a:latin typeface="Times New Roman" pitchFamily="18" charset="0"/>
                <a:cs typeface="Times New Roman" pitchFamily="18" charset="0"/>
              </a:rPr>
              <a:t>Euro-Méditerranée</a:t>
            </a:r>
            <a:r>
              <a:rPr lang="fr-FR" sz="2000" dirty="0" smtClean="0">
                <a:latin typeface="Times New Roman" pitchFamily="18" charset="0"/>
                <a:cs typeface="Times New Roman" pitchFamily="18" charset="0"/>
              </a:rPr>
              <a:t>, terre d’excellence</a:t>
            </a:r>
            <a:endParaRPr lang="en-US" sz="2000" dirty="0" smtClean="0">
              <a:latin typeface="Times New Roman" pitchFamily="18" charset="0"/>
              <a:cs typeface="Times New Roman" pitchFamily="18" charset="0"/>
            </a:endParaRPr>
          </a:p>
          <a:p>
            <a:pPr algn="just" hangingPunct="0">
              <a:defRPr/>
            </a:pPr>
            <a:r>
              <a:rPr lang="fr-FR" sz="2000" dirty="0" smtClean="0">
                <a:latin typeface="Times New Roman" pitchFamily="18" charset="0"/>
                <a:cs typeface="Times New Roman" pitchFamily="18" charset="0"/>
              </a:rPr>
              <a:t>Dans un contexte de mondialisation de la concurrence universitaire, les échanges internationaux revêtent un caractère stratégique pour la recherche    et pour l’enseignement supérieur en Europe comme au Maghreb.</a:t>
            </a:r>
            <a:endParaRPr lang="en-US" sz="2000" dirty="0" smtClean="0">
              <a:latin typeface="Times New Roman" pitchFamily="18" charset="0"/>
              <a:cs typeface="Times New Roman" pitchFamily="18" charset="0"/>
            </a:endParaRPr>
          </a:p>
          <a:p>
            <a:pPr algn="just" hangingPunct="0">
              <a:defRPr/>
            </a:pPr>
            <a:r>
              <a:rPr lang="fr-FR" sz="2000" dirty="0" smtClean="0">
                <a:latin typeface="Times New Roman" pitchFamily="18" charset="0"/>
                <a:cs typeface="Times New Roman" pitchFamily="18" charset="0"/>
              </a:rPr>
              <a:t>L’enjeu est ainsi de favoriser la visibilité internationale des universités partenaires des deux rives de la Méditerranée, ainsi que la reconnaissance des études et des qualifications qu’elles proposent.</a:t>
            </a:r>
            <a:endParaRPr lang="en-US" sz="2000" dirty="0" smtClean="0">
              <a:latin typeface="Times New Roman" pitchFamily="18" charset="0"/>
              <a:cs typeface="Times New Roman" pitchFamily="18" charset="0"/>
            </a:endParaRPr>
          </a:p>
          <a:p>
            <a:pPr algn="just" hangingPunct="0">
              <a:defRPr/>
            </a:pPr>
            <a:r>
              <a:rPr lang="fr-FR" sz="2000" dirty="0" smtClean="0">
                <a:latin typeface="Times New Roman" pitchFamily="18" charset="0"/>
                <a:cs typeface="Times New Roman" pitchFamily="18" charset="0"/>
              </a:rPr>
              <a:t>De l’échange naît l’enrichissement. Un enrichissement mutuel qui tend à promouvoir l’excellence, par la mobilité d’étudiants, par le transfert technologique et le transfert d’innovation, par la mutualisation des bonnes pratiques et la mobilité des enseignants, des chercheurs et des personnels.</a:t>
            </a:r>
          </a:p>
        </p:txBody>
      </p:sp>
      <p:sp>
        <p:nvSpPr>
          <p:cNvPr id="7" name="ZoneTexte 6"/>
          <p:cNvSpPr txBox="1"/>
          <p:nvPr/>
        </p:nvSpPr>
        <p:spPr>
          <a:xfrm>
            <a:off x="1357290" y="6604084"/>
            <a:ext cx="4143404" cy="253916"/>
          </a:xfrm>
          <a:prstGeom prst="rect">
            <a:avLst/>
          </a:prstGeom>
          <a:noFill/>
        </p:spPr>
        <p:txBody>
          <a:bodyPr wrap="square" rtlCol="0">
            <a:spAutoFit/>
          </a:bodyPr>
          <a:lstStyle/>
          <a:p>
            <a:pPr marL="1143000" indent="-1143000" algn="just">
              <a:spcBef>
                <a:spcPct val="0"/>
              </a:spcBef>
            </a:pPr>
            <a:r>
              <a:rPr lang="fr-FR" sz="1050" b="1" dirty="0" smtClean="0">
                <a:solidFill>
                  <a:srgbClr val="1F497D"/>
                </a:solidFill>
                <a:latin typeface="Times New Roman" pitchFamily="18" charset="0"/>
                <a:ea typeface="Calibri" pitchFamily="34" charset="0"/>
                <a:cs typeface="Times New Roman" pitchFamily="18" charset="0"/>
              </a:rPr>
              <a:t>Conclusion</a:t>
            </a:r>
            <a:endParaRPr lang="fr-FR" sz="1050" b="1" dirty="0" smtClean="0">
              <a:latin typeface="Arial" pitchFamily="34" charset="0"/>
              <a:cs typeface="Arial" pitchFamily="34" charset="0"/>
            </a:endParaRPr>
          </a:p>
        </p:txBody>
      </p:sp>
    </p:spTree>
  </p:cSld>
  <p:clrMapOvr>
    <a:masterClrMapping/>
  </p:clrMapOvr>
  <p:transition advTm="7000">
    <p:pull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604B16DD-1C8F-4C02-9E4A-AC03EC824C1E}" type="slidenum">
              <a:rPr lang="fr-FR" smtClean="0"/>
              <a:pPr/>
              <a:t>3</a:t>
            </a:fld>
            <a:endParaRPr lang="fr-FR"/>
          </a:p>
        </p:txBody>
      </p:sp>
      <p:sp>
        <p:nvSpPr>
          <p:cNvPr id="5" name="ZoneTexte 4"/>
          <p:cNvSpPr txBox="1"/>
          <p:nvPr/>
        </p:nvSpPr>
        <p:spPr>
          <a:xfrm>
            <a:off x="1000100" y="-24"/>
            <a:ext cx="8143900" cy="1723549"/>
          </a:xfrm>
          <a:prstGeom prst="rect">
            <a:avLst/>
          </a:prstGeom>
          <a:noFill/>
        </p:spPr>
        <p:txBody>
          <a:bodyPr wrap="square" rtlCol="1">
            <a:spAutoFit/>
          </a:bodyPr>
          <a:lstStyle/>
          <a:p>
            <a:r>
              <a:rPr lang="fr-FR" sz="2200" dirty="0" smtClean="0">
                <a:solidFill>
                  <a:srgbClr val="000000"/>
                </a:solidFill>
                <a:latin typeface="Times New Roman" pitchFamily="18" charset="0"/>
                <a:ea typeface="Calibri" pitchFamily="34" charset="0"/>
                <a:cs typeface="Times New Roman" pitchFamily="18" charset="0"/>
              </a:rPr>
              <a:t>Le Ministère de l’Enseignement et de la Recherche Scientifique et Technologique s’est attaché à consolider et à diversifier ses partenaires sur le plan bilatéral et multilatéral en vue d’atteindre ses objectifs aussi bien qualitatifs que quantitatifs. </a:t>
            </a:r>
          </a:p>
          <a:p>
            <a:endParaRPr lang="ar-TN" dirty="0"/>
          </a:p>
        </p:txBody>
      </p:sp>
      <p:sp>
        <p:nvSpPr>
          <p:cNvPr id="6" name="Rectangle 1"/>
          <p:cNvSpPr>
            <a:spLocks noChangeArrowheads="1"/>
          </p:cNvSpPr>
          <p:nvPr/>
        </p:nvSpPr>
        <p:spPr bwMode="auto">
          <a:xfrm>
            <a:off x="1000100" y="1571612"/>
            <a:ext cx="81439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indent="-457200" algn="justLow" fontAlgn="base">
              <a:spcBef>
                <a:spcPct val="0"/>
              </a:spcBef>
              <a:spcAft>
                <a:spcPct val="0"/>
              </a:spcAft>
              <a:buFont typeface="+mj-lt"/>
              <a:buAutoNum type="arabicPeriod"/>
            </a:pPr>
            <a:r>
              <a:rPr lang="fr-FR" sz="2400" b="1" dirty="0" smtClean="0">
                <a:solidFill>
                  <a:srgbClr val="00B0F0"/>
                </a:solidFill>
                <a:latin typeface="Arial" pitchFamily="34" charset="0"/>
                <a:ea typeface="Calibri" pitchFamily="34" charset="0"/>
                <a:cs typeface="Arial" pitchFamily="34" charset="0"/>
              </a:rPr>
              <a:t>Coopération bilatérale: </a:t>
            </a:r>
            <a:endParaRPr lang="fr-FR" sz="2400" b="1" dirty="0">
              <a:solidFill>
                <a:srgbClr val="00B0F0"/>
              </a:solidFill>
              <a:latin typeface="Arial" pitchFamily="34" charset="0"/>
              <a:ea typeface="Calibri" pitchFamily="34" charset="0"/>
              <a:cs typeface="Arial" pitchFamily="34" charset="0"/>
            </a:endParaRPr>
          </a:p>
        </p:txBody>
      </p:sp>
      <p:sp>
        <p:nvSpPr>
          <p:cNvPr id="7" name="Rectangle 2"/>
          <p:cNvSpPr>
            <a:spLocks noChangeArrowheads="1"/>
          </p:cNvSpPr>
          <p:nvPr/>
        </p:nvSpPr>
        <p:spPr bwMode="auto">
          <a:xfrm>
            <a:off x="1000100" y="2196197"/>
            <a:ext cx="81439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La stratégie adoptée consiste à : </a:t>
            </a:r>
            <a:endParaRPr kumimoji="0" lang="fr-FR"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
                <a:srgbClr val="00B0F0"/>
              </a:buClr>
              <a:buSzTx/>
              <a:buFont typeface="Wingdings" pitchFamily="2" charset="2"/>
              <a:buChar char="Ø"/>
              <a:tabLst/>
            </a:pPr>
            <a:r>
              <a:rPr kumimoji="0" lang="fr-FR" sz="2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Poursuivre et consolider la coopération avec nos partenaires          « traditionnels », à savoir les pays maghrébins et arabes, les pays de la zone euro-méditerranéenne ainsi que d’autres pays qui sont devenus désormais des partenaires privilégiés tels que le Japon et les Etats-Unis d’Amérique, </a:t>
            </a:r>
            <a:endParaRPr kumimoji="0" lang="fr-FR"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
                <a:srgbClr val="00B0F0"/>
              </a:buClr>
              <a:buSzTx/>
              <a:buFont typeface="Wingdings" pitchFamily="2" charset="2"/>
              <a:buChar char="Ø"/>
              <a:tabLst/>
            </a:pPr>
            <a:r>
              <a:rPr kumimoji="0" lang="fr-FR" sz="2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Diversifier la base de nos partenariats en adoptant une démarche sélective qui vise à tirer profit des avantages compétitifs internationaux de certains pays.</a:t>
            </a:r>
          </a:p>
          <a:p>
            <a:pPr algn="just" eaLnBrk="0" fontAlgn="base" hangingPunct="0">
              <a:spcBef>
                <a:spcPct val="0"/>
              </a:spcBef>
              <a:spcAft>
                <a:spcPct val="0"/>
              </a:spcAft>
              <a:buClr>
                <a:srgbClr val="00B0F0"/>
              </a:buClr>
              <a:buFont typeface="Wingdings" pitchFamily="2" charset="2"/>
              <a:buChar char="Ø"/>
            </a:pPr>
            <a:r>
              <a:rPr lang="fr-FR" sz="2200" dirty="0" smtClean="0">
                <a:solidFill>
                  <a:srgbClr val="000000"/>
                </a:solidFill>
                <a:latin typeface="Times New Roman" pitchFamily="18" charset="0"/>
                <a:ea typeface="Calibri" pitchFamily="34" charset="0"/>
                <a:cs typeface="Times New Roman" pitchFamily="18" charset="0"/>
              </a:rPr>
              <a:t>- Plusieurs accords de coopération  bilatéraux ont étés signé par                   la Tunisie avec la France, l’Italie, le Maroc, l’Espagne, l’Allemagne,       la Turquie, le Portugal.  </a:t>
            </a:r>
            <a:endParaRPr lang="fr-FR" sz="2200"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
                <a:srgbClr val="00B0F0"/>
              </a:buClr>
              <a:buSzTx/>
              <a:tabLst/>
            </a:pP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ZoneTexte 7"/>
          <p:cNvSpPr txBox="1"/>
          <p:nvPr/>
        </p:nvSpPr>
        <p:spPr>
          <a:xfrm>
            <a:off x="1214414" y="6604108"/>
            <a:ext cx="6786610" cy="253916"/>
          </a:xfrm>
          <a:prstGeom prst="rect">
            <a:avLst/>
          </a:prstGeom>
          <a:noFill/>
        </p:spPr>
        <p:txBody>
          <a:bodyPr wrap="square" rtlCol="0">
            <a:spAutoFit/>
          </a:bodyPr>
          <a:lstStyle/>
          <a:p>
            <a:pPr marL="1143000" indent="-1143000" algn="just">
              <a:spcBef>
                <a:spcPct val="0"/>
              </a:spcBef>
            </a:pPr>
            <a:r>
              <a:rPr lang="fr-FR" sz="1050" b="1" dirty="0" smtClean="0">
                <a:solidFill>
                  <a:srgbClr val="1F497D"/>
                </a:solidFill>
                <a:latin typeface="Times New Roman" pitchFamily="18" charset="0"/>
                <a:ea typeface="Calibri" pitchFamily="34" charset="0"/>
                <a:cs typeface="Times New Roman" pitchFamily="18" charset="0"/>
              </a:rPr>
              <a:t>La Coopération Scientifique dans le Système de la Recherche Scientifique et d’innovation Technologique en Tunisie</a:t>
            </a:r>
            <a:endParaRPr lang="fr-FR" sz="1050" b="1" dirty="0" smtClean="0">
              <a:latin typeface="Arial" pitchFamily="34" charset="0"/>
              <a:cs typeface="Arial" pitchFamily="34" charset="0"/>
            </a:endParaRPr>
          </a:p>
        </p:txBody>
      </p:sp>
    </p:spTree>
  </p:cSld>
  <p:clrMapOvr>
    <a:masterClrMapping/>
  </p:clrMapOvr>
  <p:transition advTm="7000">
    <p:pull dir="r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1000100" y="2000240"/>
            <a:ext cx="8143900" cy="2286016"/>
          </a:xfrm>
          <a:prstGeom prst="rect">
            <a:avLst/>
          </a:prstGeom>
        </p:spPr>
        <p:style>
          <a:lnRef idx="1">
            <a:schemeClr val="accent1"/>
          </a:lnRef>
          <a:fillRef idx="2">
            <a:schemeClr val="accent1"/>
          </a:fillRef>
          <a:effectRef idx="1">
            <a:schemeClr val="accent1"/>
          </a:effectRef>
          <a:fontRef idx="minor">
            <a:schemeClr val="dk1"/>
          </a:fontRef>
        </p:style>
        <p:txBody>
          <a:bodyPr anchor="ctr">
            <a:normAutofit fontScale="97500"/>
          </a:bodyPr>
          <a:lstStyle/>
          <a:p>
            <a:pPr algn="ctr">
              <a:spcBef>
                <a:spcPct val="0"/>
              </a:spcBef>
            </a:pPr>
            <a:r>
              <a:rPr lang="fr-FR" sz="6600" b="1" dirty="0" smtClean="0">
                <a:solidFill>
                  <a:srgbClr val="1F497D"/>
                </a:solidFill>
                <a:latin typeface="Times New Roman" pitchFamily="18" charset="0"/>
                <a:ea typeface="Calibri" pitchFamily="34" charset="0"/>
                <a:cs typeface="Times New Roman" pitchFamily="18" charset="0"/>
              </a:rPr>
              <a:t>Merci</a:t>
            </a:r>
            <a:endParaRPr lang="fr-FR" sz="6600" b="1" dirty="0">
              <a:solidFill>
                <a:srgbClr val="1F497D"/>
              </a:solidFill>
              <a:latin typeface="Times New Roman" pitchFamily="18" charset="0"/>
              <a:ea typeface="Calibri" pitchFamily="34" charset="0"/>
              <a:cs typeface="Times New Roman" pitchFamily="18" charset="0"/>
            </a:endParaRPr>
          </a:p>
        </p:txBody>
      </p:sp>
      <p:sp>
        <p:nvSpPr>
          <p:cNvPr id="3" name="Espace réservé du numéro de diapositive 2"/>
          <p:cNvSpPr>
            <a:spLocks noGrp="1"/>
          </p:cNvSpPr>
          <p:nvPr>
            <p:ph type="sldNum" sz="quarter" idx="12"/>
          </p:nvPr>
        </p:nvSpPr>
        <p:spPr/>
        <p:txBody>
          <a:bodyPr/>
          <a:lstStyle/>
          <a:p>
            <a:fld id="{604B16DD-1C8F-4C02-9E4A-AC03EC824C1E}" type="slidenum">
              <a:rPr lang="fr-FR" smtClean="0"/>
              <a:pPr/>
              <a:t>30</a:t>
            </a:fld>
            <a:endParaRPr lang="fr-FR"/>
          </a:p>
        </p:txBody>
      </p:sp>
    </p:spTree>
  </p:cSld>
  <p:clrMapOvr>
    <a:masterClrMapping/>
  </p:clrMapOvr>
  <p:transition advTm="7000">
    <p:pull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1000100" y="214290"/>
            <a:ext cx="81439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indent="-457200" algn="justLow" fontAlgn="base">
              <a:spcBef>
                <a:spcPct val="0"/>
              </a:spcBef>
              <a:spcAft>
                <a:spcPct val="0"/>
              </a:spcAft>
            </a:pPr>
            <a:r>
              <a:rPr lang="fr-FR" sz="2400" b="1" dirty="0">
                <a:solidFill>
                  <a:srgbClr val="00B0F0"/>
                </a:solidFill>
                <a:latin typeface="Arial" pitchFamily="34" charset="0"/>
                <a:ea typeface="Calibri" pitchFamily="34" charset="0"/>
                <a:cs typeface="Arial" pitchFamily="34" charset="0"/>
              </a:rPr>
              <a:t>2</a:t>
            </a:r>
            <a:r>
              <a:rPr lang="fr-FR" sz="2400" b="1" dirty="0" smtClean="0">
                <a:solidFill>
                  <a:srgbClr val="00B0F0"/>
                </a:solidFill>
                <a:latin typeface="Arial" pitchFamily="34" charset="0"/>
                <a:ea typeface="Calibri" pitchFamily="34" charset="0"/>
                <a:cs typeface="Arial" pitchFamily="34" charset="0"/>
              </a:rPr>
              <a:t>.	Coopération </a:t>
            </a:r>
            <a:r>
              <a:rPr lang="fr-FR" sz="2400" b="1" dirty="0">
                <a:solidFill>
                  <a:srgbClr val="00B0F0"/>
                </a:solidFill>
                <a:latin typeface="Arial" pitchFamily="34" charset="0"/>
                <a:ea typeface="Calibri" pitchFamily="34" charset="0"/>
                <a:cs typeface="Arial" pitchFamily="34" charset="0"/>
              </a:rPr>
              <a:t>Multilatérale : </a:t>
            </a:r>
          </a:p>
        </p:txBody>
      </p:sp>
      <p:sp>
        <p:nvSpPr>
          <p:cNvPr id="21506" name="Rectangle 2"/>
          <p:cNvSpPr>
            <a:spLocks noChangeArrowheads="1"/>
          </p:cNvSpPr>
          <p:nvPr/>
        </p:nvSpPr>
        <p:spPr bwMode="auto">
          <a:xfrm>
            <a:off x="1000132" y="867393"/>
            <a:ext cx="8143868"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
                <a:srgbClr val="00B0F0"/>
              </a:buClr>
              <a:buSzTx/>
              <a:buFont typeface="Wingdings" pitchFamily="2" charset="2"/>
              <a:buChar char="Ø"/>
              <a:tabLst/>
            </a:pPr>
            <a:r>
              <a:rPr lang="fr-FR" sz="2200" dirty="0">
                <a:solidFill>
                  <a:srgbClr val="000000"/>
                </a:solidFill>
                <a:latin typeface="Times New Roman" pitchFamily="18" charset="0"/>
                <a:ea typeface="Calibri" pitchFamily="34" charset="0"/>
                <a:cs typeface="Times New Roman" pitchFamily="18" charset="0"/>
              </a:rPr>
              <a:t>La stratégie adoptée </a:t>
            </a:r>
            <a:r>
              <a:rPr lang="fr-FR" sz="2200" dirty="0" smtClean="0">
                <a:solidFill>
                  <a:srgbClr val="000000"/>
                </a:solidFill>
                <a:latin typeface="Times New Roman" pitchFamily="18" charset="0"/>
                <a:ea typeface="Calibri" pitchFamily="34" charset="0"/>
                <a:cs typeface="Times New Roman" pitchFamily="18" charset="0"/>
              </a:rPr>
              <a:t>consiste </a:t>
            </a:r>
            <a:r>
              <a:rPr lang="fr-FR" sz="2200" dirty="0">
                <a:solidFill>
                  <a:srgbClr val="000000"/>
                </a:solidFill>
                <a:latin typeface="Times New Roman" pitchFamily="18" charset="0"/>
                <a:ea typeface="Calibri" pitchFamily="34" charset="0"/>
                <a:cs typeface="Times New Roman" pitchFamily="18" charset="0"/>
              </a:rPr>
              <a:t>principalement à </a:t>
            </a:r>
            <a:r>
              <a:rPr lang="fr-FR" sz="2200" dirty="0" smtClean="0">
                <a:solidFill>
                  <a:srgbClr val="000000"/>
                </a:solidFill>
                <a:latin typeface="Times New Roman" pitchFamily="18" charset="0"/>
                <a:ea typeface="Calibri" pitchFamily="34" charset="0"/>
                <a:cs typeface="Times New Roman" pitchFamily="18" charset="0"/>
              </a:rPr>
              <a:t>œuvrer </a:t>
            </a:r>
            <a:r>
              <a:rPr lang="fr-FR" sz="2200" dirty="0">
                <a:solidFill>
                  <a:srgbClr val="000000"/>
                </a:solidFill>
                <a:latin typeface="Times New Roman" pitchFamily="18" charset="0"/>
                <a:ea typeface="Calibri" pitchFamily="34" charset="0"/>
                <a:cs typeface="Times New Roman" pitchFamily="18" charset="0"/>
              </a:rPr>
              <a:t>en faveur de l’intégration de la communauté scientifique tunisienne dans des actions de coopération régionale et internationale notamment avec l’Union Européenne et l’espace euro-méditerranéen. </a:t>
            </a:r>
          </a:p>
          <a:p>
            <a:pPr marL="0" marR="0" lvl="0" indent="0" algn="just" defTabSz="914400" rtl="0" eaLnBrk="0" fontAlgn="base" latinLnBrk="0" hangingPunct="0">
              <a:lnSpc>
                <a:spcPct val="100000"/>
              </a:lnSpc>
              <a:spcBef>
                <a:spcPct val="0"/>
              </a:spcBef>
              <a:spcAft>
                <a:spcPct val="0"/>
              </a:spcAft>
              <a:buClr>
                <a:srgbClr val="00B0F0"/>
              </a:buClr>
              <a:buSzTx/>
              <a:buFont typeface="Wingdings" pitchFamily="2" charset="2"/>
              <a:buChar char="Ø"/>
              <a:tabLst/>
            </a:pPr>
            <a:r>
              <a:rPr lang="fr-FR" sz="2200" dirty="0">
                <a:solidFill>
                  <a:srgbClr val="000000"/>
                </a:solidFill>
                <a:latin typeface="Times New Roman" pitchFamily="18" charset="0"/>
                <a:ea typeface="Calibri" pitchFamily="34" charset="0"/>
                <a:cs typeface="Times New Roman" pitchFamily="18" charset="0"/>
              </a:rPr>
              <a:t> </a:t>
            </a:r>
            <a:r>
              <a:rPr lang="fr-FR" sz="2200" dirty="0">
                <a:solidFill>
                  <a:srgbClr val="7A0000"/>
                </a:solidFill>
                <a:latin typeface="Times New Roman" pitchFamily="18" charset="0"/>
                <a:ea typeface="Calibri" pitchFamily="34" charset="0"/>
                <a:cs typeface="Times New Roman" pitchFamily="18" charset="0"/>
              </a:rPr>
              <a:t>Le 17 juillet 1995</a:t>
            </a:r>
            <a:r>
              <a:rPr lang="fr-FR" sz="2200" dirty="0">
                <a:solidFill>
                  <a:srgbClr val="000000"/>
                </a:solidFill>
                <a:latin typeface="Times New Roman" pitchFamily="18" charset="0"/>
                <a:ea typeface="Calibri" pitchFamily="34" charset="0"/>
                <a:cs typeface="Times New Roman" pitchFamily="18" charset="0"/>
              </a:rPr>
              <a:t>, l'Union Européenne et la Tunisie ont signé </a:t>
            </a:r>
            <a:r>
              <a:rPr lang="fr-FR" sz="2200" dirty="0">
                <a:solidFill>
                  <a:srgbClr val="7A0000"/>
                </a:solidFill>
                <a:latin typeface="Times New Roman" pitchFamily="18" charset="0"/>
                <a:ea typeface="Calibri" pitchFamily="34" charset="0"/>
                <a:cs typeface="Times New Roman" pitchFamily="18" charset="0"/>
              </a:rPr>
              <a:t>l'Accord d'Association </a:t>
            </a:r>
            <a:r>
              <a:rPr lang="fr-FR" sz="2200" dirty="0">
                <a:solidFill>
                  <a:srgbClr val="000000"/>
                </a:solidFill>
                <a:latin typeface="Times New Roman" pitchFamily="18" charset="0"/>
                <a:ea typeface="Calibri" pitchFamily="34" charset="0"/>
                <a:cs typeface="Times New Roman" pitchFamily="18" charset="0"/>
              </a:rPr>
              <a:t>(AA) qui est la base juridique de leurs relations depuis son entrée en vigueur le 1er mars 1998.</a:t>
            </a:r>
          </a:p>
          <a:p>
            <a:pPr lvl="0" algn="just" fontAlgn="base">
              <a:spcBef>
                <a:spcPct val="0"/>
              </a:spcBef>
              <a:spcAft>
                <a:spcPct val="0"/>
              </a:spcAft>
            </a:pPr>
            <a:r>
              <a:rPr lang="fr-FR" sz="2200" dirty="0" smtClean="0">
                <a:solidFill>
                  <a:srgbClr val="000000"/>
                </a:solidFill>
                <a:latin typeface="Times New Roman" pitchFamily="18" charset="0"/>
                <a:ea typeface="Calibri" pitchFamily="34" charset="0"/>
                <a:cs typeface="Times New Roman" pitchFamily="18" charset="0"/>
              </a:rPr>
              <a:t>Le document de r</a:t>
            </a:r>
            <a:r>
              <a:rPr lang="fr-FR" sz="2200" dirty="0" smtClean="0">
                <a:solidFill>
                  <a:srgbClr val="000000"/>
                </a:solidFill>
                <a:latin typeface="Calibri"/>
                <a:ea typeface="Calibri" pitchFamily="34" charset="0"/>
                <a:cs typeface="Times New Roman" pitchFamily="18" charset="0"/>
              </a:rPr>
              <a:t>é</a:t>
            </a:r>
            <a:r>
              <a:rPr lang="fr-FR" sz="2200" dirty="0" smtClean="0">
                <a:solidFill>
                  <a:srgbClr val="000000"/>
                </a:solidFill>
                <a:latin typeface="Times New Roman" pitchFamily="18" charset="0"/>
                <a:ea typeface="Calibri" pitchFamily="34" charset="0"/>
                <a:cs typeface="Times New Roman" pitchFamily="18" charset="0"/>
              </a:rPr>
              <a:t>f</a:t>
            </a:r>
            <a:r>
              <a:rPr lang="fr-FR" sz="2200" dirty="0" smtClean="0">
                <a:solidFill>
                  <a:srgbClr val="000000"/>
                </a:solidFill>
                <a:latin typeface="Calibri"/>
                <a:ea typeface="Calibri" pitchFamily="34" charset="0"/>
                <a:cs typeface="Times New Roman" pitchFamily="18" charset="0"/>
              </a:rPr>
              <a:t>é</a:t>
            </a:r>
            <a:r>
              <a:rPr lang="fr-FR" sz="2200" dirty="0" smtClean="0">
                <a:solidFill>
                  <a:srgbClr val="000000"/>
                </a:solidFill>
                <a:latin typeface="Times New Roman" pitchFamily="18" charset="0"/>
                <a:ea typeface="Calibri" pitchFamily="34" charset="0"/>
                <a:cs typeface="Times New Roman" pitchFamily="18" charset="0"/>
              </a:rPr>
              <a:t>rence identifie trois axes de coop</a:t>
            </a:r>
            <a:r>
              <a:rPr lang="fr-FR" sz="2200" dirty="0" smtClean="0">
                <a:solidFill>
                  <a:srgbClr val="000000"/>
                </a:solidFill>
                <a:latin typeface="Calibri"/>
                <a:ea typeface="Calibri" pitchFamily="34" charset="0"/>
                <a:cs typeface="Times New Roman" pitchFamily="18" charset="0"/>
              </a:rPr>
              <a:t>é</a:t>
            </a:r>
            <a:r>
              <a:rPr lang="fr-FR" sz="2200" dirty="0" smtClean="0">
                <a:solidFill>
                  <a:srgbClr val="000000"/>
                </a:solidFill>
                <a:latin typeface="Times New Roman" pitchFamily="18" charset="0"/>
                <a:ea typeface="Calibri" pitchFamily="34" charset="0"/>
                <a:cs typeface="Times New Roman" pitchFamily="18" charset="0"/>
              </a:rPr>
              <a:t>ration entre l'UE et les pays du Sud de la M</a:t>
            </a:r>
            <a:r>
              <a:rPr lang="fr-FR" sz="2200" dirty="0" smtClean="0">
                <a:solidFill>
                  <a:srgbClr val="000000"/>
                </a:solidFill>
                <a:latin typeface="Calibri"/>
                <a:ea typeface="Calibri" pitchFamily="34" charset="0"/>
                <a:cs typeface="Times New Roman" pitchFamily="18" charset="0"/>
              </a:rPr>
              <a:t>é</a:t>
            </a:r>
            <a:r>
              <a:rPr lang="fr-FR" sz="2200" dirty="0" smtClean="0">
                <a:solidFill>
                  <a:srgbClr val="000000"/>
                </a:solidFill>
                <a:latin typeface="Times New Roman" pitchFamily="18" charset="0"/>
                <a:ea typeface="Calibri" pitchFamily="34" charset="0"/>
                <a:cs typeface="Times New Roman" pitchFamily="18" charset="0"/>
              </a:rPr>
              <a:t>diterran</a:t>
            </a:r>
            <a:r>
              <a:rPr lang="fr-FR" sz="2200" dirty="0" smtClean="0">
                <a:solidFill>
                  <a:srgbClr val="000000"/>
                </a:solidFill>
                <a:latin typeface="Calibri"/>
                <a:ea typeface="Calibri" pitchFamily="34" charset="0"/>
                <a:cs typeface="Times New Roman" pitchFamily="18" charset="0"/>
              </a:rPr>
              <a:t>é</a:t>
            </a:r>
            <a:r>
              <a:rPr lang="fr-FR" sz="2200" dirty="0" smtClean="0">
                <a:solidFill>
                  <a:srgbClr val="000000"/>
                </a:solidFill>
                <a:latin typeface="Times New Roman" pitchFamily="18" charset="0"/>
                <a:ea typeface="Calibri" pitchFamily="34" charset="0"/>
                <a:cs typeface="Times New Roman" pitchFamily="18" charset="0"/>
              </a:rPr>
              <a:t>e :</a:t>
            </a:r>
          </a:p>
          <a:p>
            <a:pPr lvl="0" algn="just" fontAlgn="base">
              <a:spcBef>
                <a:spcPct val="0"/>
              </a:spcBef>
              <a:spcAft>
                <a:spcPct val="0"/>
              </a:spcAft>
            </a:pPr>
            <a:endParaRPr lang="fr-FR" sz="2200" dirty="0" smtClean="0">
              <a:latin typeface="Arial" pitchFamily="34" charset="0"/>
              <a:cs typeface="Arial" pitchFamily="34" charset="0"/>
            </a:endParaRPr>
          </a:p>
          <a:p>
            <a:pPr lvl="1" algn="just" eaLnBrk="0" fontAlgn="base" hangingPunct="0">
              <a:spcBef>
                <a:spcPct val="0"/>
              </a:spcBef>
              <a:spcAft>
                <a:spcPct val="0"/>
              </a:spcAft>
              <a:buClr>
                <a:schemeClr val="accent3">
                  <a:lumMod val="75000"/>
                </a:schemeClr>
              </a:buClr>
              <a:buFont typeface="Wingdings" pitchFamily="2" charset="2"/>
              <a:buChar char="v"/>
            </a:pPr>
            <a:r>
              <a:rPr lang="fr-FR" sz="2200" dirty="0" smtClean="0">
                <a:solidFill>
                  <a:srgbClr val="000000"/>
                </a:solidFill>
                <a:latin typeface="Times New Roman" pitchFamily="18" charset="0"/>
                <a:ea typeface="Calibri" pitchFamily="34" charset="0"/>
                <a:cs typeface="Times New Roman" pitchFamily="18" charset="0"/>
              </a:rPr>
              <a:t> un partenariat politique et de s</a:t>
            </a:r>
            <a:r>
              <a:rPr lang="fr-FR" sz="2200" dirty="0" smtClean="0">
                <a:solidFill>
                  <a:srgbClr val="000000"/>
                </a:solidFill>
                <a:latin typeface="Calibri"/>
                <a:ea typeface="Calibri" pitchFamily="34" charset="0"/>
                <a:cs typeface="Times New Roman" pitchFamily="18" charset="0"/>
              </a:rPr>
              <a:t>é</a:t>
            </a:r>
            <a:r>
              <a:rPr lang="fr-FR" sz="2200" dirty="0" smtClean="0">
                <a:solidFill>
                  <a:srgbClr val="000000"/>
                </a:solidFill>
                <a:latin typeface="Times New Roman" pitchFamily="18" charset="0"/>
                <a:ea typeface="Calibri" pitchFamily="34" charset="0"/>
                <a:cs typeface="Times New Roman" pitchFamily="18" charset="0"/>
              </a:rPr>
              <a:t>curit</a:t>
            </a:r>
            <a:r>
              <a:rPr lang="fr-FR" sz="2200" dirty="0" smtClean="0">
                <a:solidFill>
                  <a:srgbClr val="000000"/>
                </a:solidFill>
                <a:latin typeface="Calibri"/>
                <a:ea typeface="Calibri" pitchFamily="34" charset="0"/>
                <a:cs typeface="Times New Roman" pitchFamily="18" charset="0"/>
              </a:rPr>
              <a:t>é</a:t>
            </a:r>
            <a:r>
              <a:rPr lang="fr-FR" sz="2200" dirty="0" smtClean="0">
                <a:solidFill>
                  <a:srgbClr val="000000"/>
                </a:solidFill>
                <a:latin typeface="Times New Roman" pitchFamily="18" charset="0"/>
                <a:ea typeface="Calibri" pitchFamily="34" charset="0"/>
                <a:cs typeface="Times New Roman" pitchFamily="18" charset="0"/>
              </a:rPr>
              <a:t>,</a:t>
            </a:r>
            <a:endParaRPr lang="fr-FR" sz="2200" dirty="0" smtClean="0">
              <a:latin typeface="Arial" pitchFamily="34" charset="0"/>
              <a:cs typeface="Arial" pitchFamily="34" charset="0"/>
            </a:endParaRPr>
          </a:p>
          <a:p>
            <a:pPr lvl="1" algn="just" eaLnBrk="0" fontAlgn="base" hangingPunct="0">
              <a:spcBef>
                <a:spcPct val="0"/>
              </a:spcBef>
              <a:spcAft>
                <a:spcPct val="0"/>
              </a:spcAft>
              <a:buClr>
                <a:schemeClr val="accent3">
                  <a:lumMod val="75000"/>
                </a:schemeClr>
              </a:buClr>
              <a:buFont typeface="Wingdings" pitchFamily="2" charset="2"/>
              <a:buChar char="v"/>
            </a:pPr>
            <a:r>
              <a:rPr lang="fr-FR" sz="2200" dirty="0" smtClean="0">
                <a:solidFill>
                  <a:srgbClr val="000000"/>
                </a:solidFill>
                <a:latin typeface="Times New Roman" pitchFamily="18" charset="0"/>
                <a:ea typeface="Calibri" pitchFamily="34" charset="0"/>
                <a:cs typeface="Times New Roman" pitchFamily="18" charset="0"/>
              </a:rPr>
              <a:t> un partenariat </a:t>
            </a:r>
            <a:r>
              <a:rPr lang="fr-FR" sz="2200" dirty="0" smtClean="0">
                <a:solidFill>
                  <a:srgbClr val="000000"/>
                </a:solidFill>
                <a:latin typeface="Calibri"/>
                <a:ea typeface="Calibri" pitchFamily="34" charset="0"/>
                <a:cs typeface="Times New Roman" pitchFamily="18" charset="0"/>
              </a:rPr>
              <a:t>é</a:t>
            </a:r>
            <a:r>
              <a:rPr lang="fr-FR" sz="2200" dirty="0" smtClean="0">
                <a:solidFill>
                  <a:srgbClr val="000000"/>
                </a:solidFill>
                <a:latin typeface="Times New Roman" pitchFamily="18" charset="0"/>
                <a:ea typeface="Calibri" pitchFamily="34" charset="0"/>
                <a:cs typeface="Times New Roman" pitchFamily="18" charset="0"/>
              </a:rPr>
              <a:t>conomique et financier et</a:t>
            </a:r>
            <a:endParaRPr lang="fr-FR" sz="2200" dirty="0" smtClean="0">
              <a:latin typeface="Arial" pitchFamily="34" charset="0"/>
              <a:cs typeface="Arial" pitchFamily="34" charset="0"/>
            </a:endParaRPr>
          </a:p>
          <a:p>
            <a:pPr lvl="1" algn="just" eaLnBrk="0" fontAlgn="base" hangingPunct="0">
              <a:spcBef>
                <a:spcPct val="0"/>
              </a:spcBef>
              <a:spcAft>
                <a:spcPct val="0"/>
              </a:spcAft>
              <a:buClr>
                <a:schemeClr val="accent3">
                  <a:lumMod val="75000"/>
                </a:schemeClr>
              </a:buClr>
              <a:buFont typeface="Wingdings" pitchFamily="2" charset="2"/>
              <a:buChar char="v"/>
            </a:pPr>
            <a:r>
              <a:rPr lang="fr-FR" sz="2200" dirty="0" smtClean="0">
                <a:solidFill>
                  <a:srgbClr val="000000"/>
                </a:solidFill>
                <a:latin typeface="Times New Roman" pitchFamily="18" charset="0"/>
                <a:ea typeface="Calibri" pitchFamily="34" charset="0"/>
                <a:cs typeface="Times New Roman" pitchFamily="18" charset="0"/>
              </a:rPr>
              <a:t> un partenariat social, culturel et humain.</a:t>
            </a:r>
          </a:p>
          <a:p>
            <a:pPr marL="0" marR="0" lvl="0" indent="0" algn="just" defTabSz="914400" rtl="0" eaLnBrk="0" fontAlgn="base" latinLnBrk="0" hangingPunct="0">
              <a:lnSpc>
                <a:spcPct val="100000"/>
              </a:lnSpc>
              <a:spcBef>
                <a:spcPct val="0"/>
              </a:spcBef>
              <a:spcAft>
                <a:spcPct val="0"/>
              </a:spcAft>
              <a:buClrTx/>
              <a:buSzTx/>
              <a:buFontTx/>
              <a:buNone/>
              <a:tabLst/>
            </a:pPr>
            <a:endParaRPr lang="fr-FR" sz="2200" dirty="0">
              <a:solidFill>
                <a:srgbClr val="000000"/>
              </a:solidFill>
              <a:latin typeface="Times New Roman" pitchFamily="18" charset="0"/>
              <a:ea typeface="Calibri" pitchFamily="34" charset="0"/>
              <a:cs typeface="Times New Roman" pitchFamily="18" charset="0"/>
            </a:endParaRPr>
          </a:p>
        </p:txBody>
      </p:sp>
      <p:sp>
        <p:nvSpPr>
          <p:cNvPr id="5" name="ZoneTexte 4"/>
          <p:cNvSpPr txBox="1"/>
          <p:nvPr/>
        </p:nvSpPr>
        <p:spPr>
          <a:xfrm>
            <a:off x="1214414" y="6604108"/>
            <a:ext cx="6786610" cy="253916"/>
          </a:xfrm>
          <a:prstGeom prst="rect">
            <a:avLst/>
          </a:prstGeom>
          <a:noFill/>
        </p:spPr>
        <p:txBody>
          <a:bodyPr wrap="square" rtlCol="0">
            <a:spAutoFit/>
          </a:bodyPr>
          <a:lstStyle/>
          <a:p>
            <a:pPr marL="1143000" indent="-1143000" algn="just">
              <a:spcBef>
                <a:spcPct val="0"/>
              </a:spcBef>
            </a:pPr>
            <a:r>
              <a:rPr lang="fr-FR" sz="1050" b="1" dirty="0" smtClean="0">
                <a:solidFill>
                  <a:srgbClr val="1F497D"/>
                </a:solidFill>
                <a:latin typeface="Times New Roman" pitchFamily="18" charset="0"/>
                <a:ea typeface="Calibri" pitchFamily="34" charset="0"/>
                <a:cs typeface="Times New Roman" pitchFamily="18" charset="0"/>
              </a:rPr>
              <a:t>La Coopération Scientifique dans le Système de la Recherche Scientifique et d’innovation Technologique en Tunisie</a:t>
            </a:r>
            <a:endParaRPr lang="fr-FR" sz="1050" b="1" dirty="0" smtClean="0">
              <a:latin typeface="Arial" pitchFamily="34" charset="0"/>
              <a:cs typeface="Arial" pitchFamily="34" charset="0"/>
            </a:endParaRPr>
          </a:p>
        </p:txBody>
      </p:sp>
      <p:sp>
        <p:nvSpPr>
          <p:cNvPr id="6" name="Espace réservé du numéro de diapositive 5"/>
          <p:cNvSpPr>
            <a:spLocks noGrp="1"/>
          </p:cNvSpPr>
          <p:nvPr>
            <p:ph type="sldNum" sz="quarter" idx="12"/>
          </p:nvPr>
        </p:nvSpPr>
        <p:spPr/>
        <p:txBody>
          <a:bodyPr/>
          <a:lstStyle/>
          <a:p>
            <a:fld id="{604B16DD-1C8F-4C02-9E4A-AC03EC824C1E}" type="slidenum">
              <a:rPr lang="fr-FR" smtClean="0"/>
              <a:pPr/>
              <a:t>4</a:t>
            </a:fld>
            <a:endParaRPr lang="fr-FR"/>
          </a:p>
        </p:txBody>
      </p:sp>
    </p:spTree>
  </p:cSld>
  <p:clrMapOvr>
    <a:masterClrMapping/>
  </p:clrMapOvr>
  <p:transition advTm="7000">
    <p:pull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214414" y="6604108"/>
            <a:ext cx="6786610" cy="253916"/>
          </a:xfrm>
          <a:prstGeom prst="rect">
            <a:avLst/>
          </a:prstGeom>
          <a:noFill/>
        </p:spPr>
        <p:txBody>
          <a:bodyPr wrap="square" rtlCol="0">
            <a:spAutoFit/>
          </a:bodyPr>
          <a:lstStyle/>
          <a:p>
            <a:pPr marL="1143000" indent="-1143000" algn="just">
              <a:spcBef>
                <a:spcPct val="0"/>
              </a:spcBef>
            </a:pPr>
            <a:r>
              <a:rPr lang="fr-FR" sz="1050" b="1" dirty="0" smtClean="0">
                <a:solidFill>
                  <a:srgbClr val="1F497D"/>
                </a:solidFill>
                <a:latin typeface="Times New Roman" pitchFamily="18" charset="0"/>
                <a:ea typeface="Calibri" pitchFamily="34" charset="0"/>
                <a:cs typeface="Times New Roman" pitchFamily="18" charset="0"/>
              </a:rPr>
              <a:t>La Coopération Scientifique dans le Système de la Recherche Scientifique et d’innovation Technologique en Tunisie</a:t>
            </a:r>
            <a:endParaRPr lang="fr-FR" sz="1050" b="1" dirty="0" smtClean="0">
              <a:latin typeface="Arial" pitchFamily="34" charset="0"/>
              <a:cs typeface="Arial" pitchFamily="34" charset="0"/>
            </a:endParaRPr>
          </a:p>
        </p:txBody>
      </p:sp>
      <p:sp>
        <p:nvSpPr>
          <p:cNvPr id="4" name="Espace réservé du numéro de diapositive 3"/>
          <p:cNvSpPr>
            <a:spLocks noGrp="1"/>
          </p:cNvSpPr>
          <p:nvPr>
            <p:ph type="sldNum" sz="quarter" idx="12"/>
          </p:nvPr>
        </p:nvSpPr>
        <p:spPr/>
        <p:txBody>
          <a:bodyPr/>
          <a:lstStyle/>
          <a:p>
            <a:fld id="{604B16DD-1C8F-4C02-9E4A-AC03EC824C1E}" type="slidenum">
              <a:rPr lang="fr-FR" smtClean="0"/>
              <a:pPr/>
              <a:t>5</a:t>
            </a:fld>
            <a:endParaRPr lang="fr-FR"/>
          </a:p>
        </p:txBody>
      </p:sp>
      <p:grpSp>
        <p:nvGrpSpPr>
          <p:cNvPr id="10" name="Groupe 9"/>
          <p:cNvGrpSpPr/>
          <p:nvPr/>
        </p:nvGrpSpPr>
        <p:grpSpPr>
          <a:xfrm>
            <a:off x="1071538" y="71414"/>
            <a:ext cx="8072462" cy="3877985"/>
            <a:chOff x="1071538" y="1781124"/>
            <a:chExt cx="8072462" cy="3877985"/>
          </a:xfrm>
        </p:grpSpPr>
        <p:sp>
          <p:nvSpPr>
            <p:cNvPr id="23553" name="Rectangle 1"/>
            <p:cNvSpPr>
              <a:spLocks noChangeArrowheads="1"/>
            </p:cNvSpPr>
            <p:nvPr/>
          </p:nvSpPr>
          <p:spPr bwMode="auto">
            <a:xfrm>
              <a:off x="1071538" y="1781124"/>
              <a:ext cx="8072462" cy="38779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eaLnBrk="0" fontAlgn="base" hangingPunct="0">
                <a:spcBef>
                  <a:spcPct val="0"/>
                </a:spcBef>
                <a:spcAft>
                  <a:spcPct val="0"/>
                </a:spcAft>
                <a:buFont typeface="Wingdings" pitchFamily="2" charset="2"/>
                <a:buChar char="ü"/>
              </a:pPr>
              <a:endParaRPr lang="fr-FR" sz="2400" dirty="0" smtClean="0">
                <a:solidFill>
                  <a:srgbClr val="000000"/>
                </a:solidFill>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
                  <a:srgbClr val="00B0F0"/>
                </a:buClr>
                <a:buSzTx/>
                <a:buFont typeface="Wingdings" pitchFamily="2" charset="2"/>
                <a:buChar char="Ø"/>
                <a:tabLst/>
              </a:pPr>
              <a:r>
                <a:rPr kumimoji="0" lang="fr-FR"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fr-FR" sz="2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Le cadre euro-méditerranéen de coopération est stratégique</a:t>
              </a:r>
            </a:p>
            <a:p>
              <a:pPr marL="0" marR="0" lvl="0" indent="0" algn="just" defTabSz="914400" rtl="0" eaLnBrk="0" fontAlgn="base" latinLnBrk="0" hangingPunct="0">
                <a:lnSpc>
                  <a:spcPct val="100000"/>
                </a:lnSpc>
                <a:spcBef>
                  <a:spcPct val="0"/>
                </a:spcBef>
                <a:spcAft>
                  <a:spcPct val="0"/>
                </a:spcAft>
                <a:buClr>
                  <a:srgbClr val="00B0F0"/>
                </a:buClr>
                <a:buSzTx/>
                <a:buFont typeface="Wingdings" pitchFamily="2" charset="2"/>
                <a:buChar char="Ø"/>
                <a:tabLst/>
              </a:pPr>
              <a:endParaRPr lang="fr-FR" sz="2200" dirty="0" smtClean="0">
                <a:solidFill>
                  <a:srgbClr val="000000"/>
                </a:solidFill>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
                  <a:srgbClr val="00B0F0"/>
                </a:buClr>
                <a:buSzTx/>
                <a:tabLst/>
              </a:pPr>
              <a:r>
                <a:rPr kumimoji="0" lang="fr-FR" sz="2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renforcer la présence d’institutions scientifiques méditerranéennes au sein des programmes de recherche européens. </a:t>
              </a:r>
            </a:p>
            <a:p>
              <a:pPr marL="0" marR="0" lvl="0" indent="0" algn="just" defTabSz="914400" rtl="0" eaLnBrk="0" fontAlgn="base" latinLnBrk="0" hangingPunct="0">
                <a:lnSpc>
                  <a:spcPct val="100000"/>
                </a:lnSpc>
                <a:spcBef>
                  <a:spcPct val="0"/>
                </a:spcBef>
                <a:spcAft>
                  <a:spcPct val="0"/>
                </a:spcAft>
                <a:buClr>
                  <a:srgbClr val="00B0F0"/>
                </a:buClr>
                <a:buSzTx/>
                <a:tabLst/>
              </a:pPr>
              <a:endParaRPr kumimoji="0" lang="fr-FR" sz="2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
                  <a:srgbClr val="00B0F0"/>
                </a:buClr>
                <a:buSzTx/>
                <a:tabLst/>
              </a:pPr>
              <a:r>
                <a:rPr lang="fr-FR" sz="2200" dirty="0" smtClean="0">
                  <a:solidFill>
                    <a:srgbClr val="000000"/>
                  </a:solidFill>
                  <a:latin typeface="Times New Roman" pitchFamily="18" charset="0"/>
                  <a:ea typeface="Calibri" pitchFamily="34" charset="0"/>
                  <a:cs typeface="Times New Roman" pitchFamily="18" charset="0"/>
                </a:rPr>
                <a:t>          </a:t>
              </a:r>
              <a:r>
                <a:rPr kumimoji="0" lang="fr-FR" sz="2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Cette dynamique doit s’inscrire dans une démarche participative, partenariale et durable, fondée sur les complémentarités,</a:t>
              </a:r>
            </a:p>
            <a:p>
              <a:pPr marL="0" marR="0" lvl="0" indent="0" algn="just" defTabSz="914400" rtl="0" eaLnBrk="0" fontAlgn="base" latinLnBrk="0" hangingPunct="0">
                <a:lnSpc>
                  <a:spcPct val="100000"/>
                </a:lnSpc>
                <a:spcBef>
                  <a:spcPct val="0"/>
                </a:spcBef>
                <a:spcAft>
                  <a:spcPct val="0"/>
                </a:spcAft>
                <a:buClr>
                  <a:srgbClr val="00B0F0"/>
                </a:buClr>
                <a:buSzTx/>
                <a:tabLst/>
              </a:pPr>
              <a:endParaRPr kumimoji="0" lang="fr-FR" sz="2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
                  <a:srgbClr val="00B0F0"/>
                </a:buClr>
                <a:buSzTx/>
                <a:tabLst/>
              </a:pPr>
              <a:r>
                <a:rPr kumimoji="0" lang="fr-FR" sz="2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fr-FR" sz="2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objectif</a:t>
              </a:r>
              <a:r>
                <a:rPr kumimoji="0" lang="fr-FR" sz="2200" b="0" i="0" u="none" strike="noStrike" cap="none" normalizeH="0" dirty="0" smtClean="0">
                  <a:ln>
                    <a:noFill/>
                  </a:ln>
                  <a:solidFill>
                    <a:srgbClr val="000000"/>
                  </a:solidFill>
                  <a:effectLst/>
                  <a:latin typeface="Times New Roman" pitchFamily="18" charset="0"/>
                  <a:ea typeface="Calibri" pitchFamily="34" charset="0"/>
                  <a:cs typeface="Times New Roman" pitchFamily="18" charset="0"/>
                </a:rPr>
                <a:t> : </a:t>
              </a:r>
              <a:r>
                <a:rPr kumimoji="0" lang="fr-FR" sz="2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instituer </a:t>
              </a:r>
              <a:r>
                <a:rPr kumimoji="0" lang="fr-FR" sz="2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progressivement des référentiels partagés sur les priorités de la recherche</a:t>
              </a:r>
              <a:endParaRPr kumimoji="0" lang="fr-FR" sz="2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 name="Flèche droite 5"/>
            <p:cNvSpPr/>
            <p:nvPr/>
          </p:nvSpPr>
          <p:spPr>
            <a:xfrm>
              <a:off x="1214414" y="2995570"/>
              <a:ext cx="357190" cy="142876"/>
            </a:xfrm>
            <a:prstGeom prst="rightArrow">
              <a:avLst/>
            </a:prstGeom>
          </p:spPr>
          <p:style>
            <a:lnRef idx="1">
              <a:schemeClr val="accent1"/>
            </a:lnRef>
            <a:fillRef idx="2">
              <a:schemeClr val="accent1"/>
            </a:fillRef>
            <a:effectRef idx="1">
              <a:schemeClr val="accent1"/>
            </a:effectRef>
            <a:fontRef idx="minor">
              <a:schemeClr val="dk1"/>
            </a:fontRef>
          </p:style>
          <p:txBody>
            <a:bodyPr rtlCol="1" anchor="ctr"/>
            <a:lstStyle/>
            <a:p>
              <a:pPr algn="ctr"/>
              <a:endParaRPr lang="ar-TN"/>
            </a:p>
          </p:txBody>
        </p:sp>
        <p:sp>
          <p:nvSpPr>
            <p:cNvPr id="8" name="Flèche droite 7"/>
            <p:cNvSpPr/>
            <p:nvPr/>
          </p:nvSpPr>
          <p:spPr>
            <a:xfrm>
              <a:off x="1214414" y="3995702"/>
              <a:ext cx="357190" cy="142876"/>
            </a:xfrm>
            <a:prstGeom prst="rightArrow">
              <a:avLst/>
            </a:prstGeom>
          </p:spPr>
          <p:style>
            <a:lnRef idx="1">
              <a:schemeClr val="accent1"/>
            </a:lnRef>
            <a:fillRef idx="2">
              <a:schemeClr val="accent1"/>
            </a:fillRef>
            <a:effectRef idx="1">
              <a:schemeClr val="accent1"/>
            </a:effectRef>
            <a:fontRef idx="minor">
              <a:schemeClr val="dk1"/>
            </a:fontRef>
          </p:style>
          <p:txBody>
            <a:bodyPr rtlCol="1" anchor="ctr"/>
            <a:lstStyle/>
            <a:p>
              <a:pPr algn="ctr"/>
              <a:endParaRPr lang="ar-TN"/>
            </a:p>
          </p:txBody>
        </p:sp>
        <p:sp>
          <p:nvSpPr>
            <p:cNvPr id="9" name="Flèche droite 8"/>
            <p:cNvSpPr/>
            <p:nvPr/>
          </p:nvSpPr>
          <p:spPr>
            <a:xfrm>
              <a:off x="1285852" y="4995834"/>
              <a:ext cx="357190" cy="142876"/>
            </a:xfrm>
            <a:prstGeom prst="rightArrow">
              <a:avLst/>
            </a:prstGeom>
          </p:spPr>
          <p:style>
            <a:lnRef idx="1">
              <a:schemeClr val="accent1"/>
            </a:lnRef>
            <a:fillRef idx="2">
              <a:schemeClr val="accent1"/>
            </a:fillRef>
            <a:effectRef idx="1">
              <a:schemeClr val="accent1"/>
            </a:effectRef>
            <a:fontRef idx="minor">
              <a:schemeClr val="dk1"/>
            </a:fontRef>
          </p:style>
          <p:txBody>
            <a:bodyPr rtlCol="1" anchor="ctr"/>
            <a:lstStyle/>
            <a:p>
              <a:pPr algn="ctr"/>
              <a:endParaRPr lang="ar-TN"/>
            </a:p>
          </p:txBody>
        </p:sp>
      </p:grpSp>
    </p:spTree>
  </p:cSld>
  <p:clrMapOvr>
    <a:masterClrMapping/>
  </p:clrMapOvr>
  <p:transition advTm="7000">
    <p:pull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1000100" y="0"/>
            <a:ext cx="8143900" cy="857232"/>
          </a:xfrm>
          <a:prstGeom prst="rect">
            <a:avLst/>
          </a:prstGeom>
        </p:spPr>
        <p:style>
          <a:lnRef idx="1">
            <a:schemeClr val="accent1"/>
          </a:lnRef>
          <a:fillRef idx="2">
            <a:schemeClr val="accent1"/>
          </a:fillRef>
          <a:effectRef idx="1">
            <a:schemeClr val="accent1"/>
          </a:effectRef>
          <a:fontRef idx="minor">
            <a:schemeClr val="dk1"/>
          </a:fontRef>
        </p:style>
        <p:txBody>
          <a:bodyPr anchor="ctr">
            <a:normAutofit fontScale="97500"/>
          </a:bodyPr>
          <a:lstStyle/>
          <a:p>
            <a:pPr algn="ctr">
              <a:spcBef>
                <a:spcPct val="0"/>
              </a:spcBef>
            </a:pPr>
            <a:r>
              <a:rPr lang="fr-FR" sz="2800" b="1" dirty="0" smtClean="0">
                <a:solidFill>
                  <a:srgbClr val="1F497D"/>
                </a:solidFill>
                <a:latin typeface="Times New Roman" pitchFamily="18" charset="0"/>
                <a:ea typeface="Calibri" pitchFamily="34" charset="0"/>
                <a:cs typeface="Times New Roman" pitchFamily="18" charset="0"/>
              </a:rPr>
              <a:t>II.  Union </a:t>
            </a:r>
            <a:r>
              <a:rPr lang="fr-FR" sz="2800" b="1" dirty="0">
                <a:solidFill>
                  <a:srgbClr val="1F497D"/>
                </a:solidFill>
                <a:latin typeface="Times New Roman" pitchFamily="18" charset="0"/>
                <a:ea typeface="Calibri" pitchFamily="34" charset="0"/>
                <a:cs typeface="Times New Roman" pitchFamily="18" charset="0"/>
              </a:rPr>
              <a:t>pour le Méditerranée</a:t>
            </a:r>
          </a:p>
        </p:txBody>
      </p:sp>
      <p:sp>
        <p:nvSpPr>
          <p:cNvPr id="7" name="ZoneTexte 6"/>
          <p:cNvSpPr txBox="1"/>
          <p:nvPr/>
        </p:nvSpPr>
        <p:spPr>
          <a:xfrm>
            <a:off x="1071538" y="1345718"/>
            <a:ext cx="8072462" cy="4154984"/>
          </a:xfrm>
          <a:prstGeom prst="rect">
            <a:avLst/>
          </a:prstGeom>
          <a:noFill/>
        </p:spPr>
        <p:txBody>
          <a:bodyPr wrap="square" rtlCol="0">
            <a:spAutoFit/>
          </a:bodyPr>
          <a:lstStyle/>
          <a:p>
            <a:pPr algn="just"/>
            <a:r>
              <a:rPr lang="fr-FR" sz="2200" dirty="0">
                <a:solidFill>
                  <a:srgbClr val="000000"/>
                </a:solidFill>
                <a:latin typeface="Times New Roman" pitchFamily="18" charset="0"/>
                <a:ea typeface="Calibri" pitchFamily="34" charset="0"/>
                <a:cs typeface="Times New Roman" pitchFamily="18" charset="0"/>
              </a:rPr>
              <a:t>L’Union pour la Méditerranée </a:t>
            </a:r>
            <a:r>
              <a:rPr lang="fr-FR" sz="2200" dirty="0" smtClean="0">
                <a:solidFill>
                  <a:srgbClr val="000000"/>
                </a:solidFill>
                <a:latin typeface="Times New Roman" pitchFamily="18" charset="0"/>
                <a:ea typeface="Calibri" pitchFamily="34" charset="0"/>
                <a:cs typeface="Times New Roman" pitchFamily="18" charset="0"/>
              </a:rPr>
              <a:t>est une:</a:t>
            </a:r>
          </a:p>
          <a:p>
            <a:pPr algn="just">
              <a:buClr>
                <a:srgbClr val="00B0F0"/>
              </a:buClr>
              <a:buFont typeface="Wingdings" pitchFamily="2" charset="2"/>
              <a:buChar char="v"/>
            </a:pPr>
            <a:r>
              <a:rPr lang="fr-FR" sz="2200" dirty="0" smtClean="0">
                <a:solidFill>
                  <a:srgbClr val="000000"/>
                </a:solidFill>
                <a:latin typeface="Times New Roman" pitchFamily="18" charset="0"/>
                <a:ea typeface="Calibri" pitchFamily="34" charset="0"/>
                <a:cs typeface="Times New Roman" pitchFamily="18" charset="0"/>
              </a:rPr>
              <a:t> Organisation </a:t>
            </a:r>
            <a:r>
              <a:rPr lang="fr-FR" sz="2200" dirty="0">
                <a:solidFill>
                  <a:srgbClr val="000000"/>
                </a:solidFill>
                <a:latin typeface="Times New Roman" pitchFamily="18" charset="0"/>
                <a:ea typeface="Calibri" pitchFamily="34" charset="0"/>
                <a:cs typeface="Times New Roman" pitchFamily="18" charset="0"/>
              </a:rPr>
              <a:t>internationale intergouvernementale à vocation régionale. Elle est fondée à l’initiative du président de la République française Nicolas Sarkozy </a:t>
            </a:r>
            <a:r>
              <a:rPr lang="fr-FR" sz="2200" dirty="0">
                <a:solidFill>
                  <a:srgbClr val="7A0000"/>
                </a:solidFill>
                <a:latin typeface="Times New Roman" pitchFamily="18" charset="0"/>
                <a:ea typeface="Calibri" pitchFamily="34" charset="0"/>
                <a:cs typeface="Times New Roman" pitchFamily="18" charset="0"/>
              </a:rPr>
              <a:t>le 13 juillet 2008 </a:t>
            </a:r>
            <a:r>
              <a:rPr lang="fr-FR" sz="2200" dirty="0">
                <a:solidFill>
                  <a:srgbClr val="000000"/>
                </a:solidFill>
                <a:latin typeface="Times New Roman" pitchFamily="18" charset="0"/>
                <a:ea typeface="Calibri" pitchFamily="34" charset="0"/>
                <a:cs typeface="Times New Roman" pitchFamily="18" charset="0"/>
              </a:rPr>
              <a:t>dans le cadre de la présidence française de l'Union européenne.</a:t>
            </a:r>
          </a:p>
          <a:p>
            <a:pPr algn="just">
              <a:buClr>
                <a:srgbClr val="00B0F0"/>
              </a:buClr>
              <a:buFont typeface="Wingdings" pitchFamily="2" charset="2"/>
              <a:buChar char="v"/>
            </a:pPr>
            <a:r>
              <a:rPr lang="fr-FR" sz="2200" dirty="0">
                <a:solidFill>
                  <a:srgbClr val="000000"/>
                </a:solidFill>
                <a:latin typeface="Times New Roman" pitchFamily="18" charset="0"/>
                <a:ea typeface="Calibri" pitchFamily="34" charset="0"/>
                <a:cs typeface="Times New Roman" pitchFamily="18" charset="0"/>
              </a:rPr>
              <a:t>Elle rassemble des États riverains de la mer Méditerranée </a:t>
            </a:r>
            <a:r>
              <a:rPr lang="fr-FR" sz="2200" dirty="0" smtClean="0">
                <a:solidFill>
                  <a:srgbClr val="000000"/>
                </a:solidFill>
                <a:latin typeface="Times New Roman" pitchFamily="18" charset="0"/>
                <a:ea typeface="Calibri" pitchFamily="34" charset="0"/>
                <a:cs typeface="Times New Roman" pitchFamily="18" charset="0"/>
              </a:rPr>
              <a:t>                       et </a:t>
            </a:r>
            <a:r>
              <a:rPr lang="fr-FR" sz="2200" dirty="0">
                <a:solidFill>
                  <a:srgbClr val="000000"/>
                </a:solidFill>
                <a:latin typeface="Times New Roman" pitchFamily="18" charset="0"/>
                <a:ea typeface="Calibri" pitchFamily="34" charset="0"/>
                <a:cs typeface="Times New Roman" pitchFamily="18" charset="0"/>
              </a:rPr>
              <a:t>l’ensemble des États membres de l’Union européenne (UE). Elle compte </a:t>
            </a:r>
            <a:r>
              <a:rPr lang="fr-FR" sz="2200" dirty="0">
                <a:solidFill>
                  <a:srgbClr val="7A0000"/>
                </a:solidFill>
                <a:latin typeface="Times New Roman" pitchFamily="18" charset="0"/>
                <a:ea typeface="Calibri" pitchFamily="34" charset="0"/>
                <a:cs typeface="Times New Roman" pitchFamily="18" charset="0"/>
              </a:rPr>
              <a:t>44 membres</a:t>
            </a:r>
            <a:r>
              <a:rPr lang="fr-FR" sz="2200" dirty="0">
                <a:solidFill>
                  <a:srgbClr val="000000"/>
                </a:solidFill>
                <a:latin typeface="Times New Roman" pitchFamily="18" charset="0"/>
                <a:ea typeface="Calibri" pitchFamily="34" charset="0"/>
                <a:cs typeface="Times New Roman" pitchFamily="18" charset="0"/>
              </a:rPr>
              <a:t> : les </a:t>
            </a:r>
            <a:r>
              <a:rPr lang="fr-FR" sz="2200" dirty="0">
                <a:solidFill>
                  <a:srgbClr val="7A0000"/>
                </a:solidFill>
                <a:latin typeface="Times New Roman" pitchFamily="18" charset="0"/>
                <a:ea typeface="Calibri" pitchFamily="34" charset="0"/>
                <a:cs typeface="Times New Roman" pitchFamily="18" charset="0"/>
              </a:rPr>
              <a:t>27 de l’UE</a:t>
            </a:r>
            <a:r>
              <a:rPr lang="fr-FR" sz="2200" dirty="0">
                <a:solidFill>
                  <a:srgbClr val="000000"/>
                </a:solidFill>
                <a:latin typeface="Times New Roman" pitchFamily="18" charset="0"/>
                <a:ea typeface="Calibri" pitchFamily="34" charset="0"/>
                <a:cs typeface="Times New Roman" pitchFamily="18" charset="0"/>
              </a:rPr>
              <a:t>, l’Albanie, l’Algérie, la Bosnie-Herzégovine, la Croatie, l’Égypte, Israël, la Jordanie, le Liban, </a:t>
            </a:r>
            <a:r>
              <a:rPr lang="fr-FR" sz="2200" dirty="0" smtClean="0">
                <a:solidFill>
                  <a:srgbClr val="000000"/>
                </a:solidFill>
                <a:latin typeface="Times New Roman" pitchFamily="18" charset="0"/>
                <a:ea typeface="Calibri" pitchFamily="34" charset="0"/>
                <a:cs typeface="Times New Roman" pitchFamily="18" charset="0"/>
              </a:rPr>
              <a:t>le </a:t>
            </a:r>
            <a:r>
              <a:rPr lang="fr-FR" sz="2200" dirty="0">
                <a:solidFill>
                  <a:srgbClr val="000000"/>
                </a:solidFill>
                <a:latin typeface="Times New Roman" pitchFamily="18" charset="0"/>
                <a:ea typeface="Calibri" pitchFamily="34" charset="0"/>
                <a:cs typeface="Times New Roman" pitchFamily="18" charset="0"/>
              </a:rPr>
              <a:t>Maroc</a:t>
            </a:r>
            <a:r>
              <a:rPr lang="fr-FR" sz="2200" dirty="0" smtClean="0">
                <a:solidFill>
                  <a:srgbClr val="000000"/>
                </a:solidFill>
                <a:latin typeface="Times New Roman" pitchFamily="18" charset="0"/>
                <a:ea typeface="Calibri" pitchFamily="34" charset="0"/>
                <a:cs typeface="Times New Roman" pitchFamily="18" charset="0"/>
              </a:rPr>
              <a:t>, la </a:t>
            </a:r>
            <a:r>
              <a:rPr lang="fr-FR" sz="2200" dirty="0">
                <a:solidFill>
                  <a:srgbClr val="000000"/>
                </a:solidFill>
                <a:latin typeface="Times New Roman" pitchFamily="18" charset="0"/>
                <a:ea typeface="Calibri" pitchFamily="34" charset="0"/>
                <a:cs typeface="Times New Roman" pitchFamily="18" charset="0"/>
              </a:rPr>
              <a:t>Mauritanie, Monaco, le Monténégro, l’Autorité palestinienne, la Syrie, la Tunisie, la Turquie, et la Ligue arabe (en tant que telle</a:t>
            </a:r>
            <a:r>
              <a:rPr lang="fr-FR" sz="2200" dirty="0" smtClean="0">
                <a:solidFill>
                  <a:srgbClr val="000000"/>
                </a:solidFill>
                <a:latin typeface="Times New Roman" pitchFamily="18" charset="0"/>
                <a:ea typeface="Calibri" pitchFamily="34" charset="0"/>
                <a:cs typeface="Times New Roman" pitchFamily="18" charset="0"/>
              </a:rPr>
              <a:t>).</a:t>
            </a:r>
          </a:p>
        </p:txBody>
      </p:sp>
      <p:sp>
        <p:nvSpPr>
          <p:cNvPr id="8" name="ZoneTexte 7"/>
          <p:cNvSpPr txBox="1"/>
          <p:nvPr/>
        </p:nvSpPr>
        <p:spPr>
          <a:xfrm>
            <a:off x="1357290" y="6604084"/>
            <a:ext cx="4143404" cy="253916"/>
          </a:xfrm>
          <a:prstGeom prst="rect">
            <a:avLst/>
          </a:prstGeom>
          <a:noFill/>
        </p:spPr>
        <p:txBody>
          <a:bodyPr wrap="square" rtlCol="0">
            <a:spAutoFit/>
          </a:bodyPr>
          <a:lstStyle/>
          <a:p>
            <a:pPr marL="1143000" indent="-1143000" algn="just">
              <a:spcBef>
                <a:spcPct val="0"/>
              </a:spcBef>
            </a:pPr>
            <a:r>
              <a:rPr lang="fr-FR" sz="1050" b="1" dirty="0" smtClean="0">
                <a:solidFill>
                  <a:srgbClr val="1F497D"/>
                </a:solidFill>
                <a:latin typeface="Times New Roman" pitchFamily="18" charset="0"/>
                <a:ea typeface="Calibri" pitchFamily="34" charset="0"/>
                <a:cs typeface="Times New Roman" pitchFamily="18" charset="0"/>
              </a:rPr>
              <a:t>Union pour le Méditerranée</a:t>
            </a:r>
            <a:endParaRPr lang="fr-FR" sz="1050" b="1" dirty="0" smtClean="0">
              <a:latin typeface="Arial" pitchFamily="34" charset="0"/>
              <a:cs typeface="Arial" pitchFamily="34" charset="0"/>
            </a:endParaRPr>
          </a:p>
        </p:txBody>
      </p:sp>
      <p:sp>
        <p:nvSpPr>
          <p:cNvPr id="9" name="Espace réservé du numéro de diapositive 8"/>
          <p:cNvSpPr>
            <a:spLocks noGrp="1"/>
          </p:cNvSpPr>
          <p:nvPr>
            <p:ph type="sldNum" sz="quarter" idx="12"/>
          </p:nvPr>
        </p:nvSpPr>
        <p:spPr/>
        <p:txBody>
          <a:bodyPr/>
          <a:lstStyle/>
          <a:p>
            <a:fld id="{604B16DD-1C8F-4C02-9E4A-AC03EC824C1E}" type="slidenum">
              <a:rPr lang="fr-FR" smtClean="0"/>
              <a:pPr/>
              <a:t>6</a:t>
            </a:fld>
            <a:endParaRPr lang="fr-FR"/>
          </a:p>
        </p:txBody>
      </p:sp>
    </p:spTree>
  </p:cSld>
  <p:clrMapOvr>
    <a:masterClrMapping/>
  </p:clrMapOvr>
  <p:transition advTm="7000">
    <p:pull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1000132" y="454863"/>
            <a:ext cx="821533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algn="justLow" defTabSz="914400" rtl="0" eaLnBrk="1" fontAlgn="base" latinLnBrk="0" hangingPunct="1">
              <a:lnSpc>
                <a:spcPct val="100000"/>
              </a:lnSpc>
              <a:spcBef>
                <a:spcPct val="0"/>
              </a:spcBef>
              <a:spcAft>
                <a:spcPct val="0"/>
              </a:spcAft>
              <a:buClrTx/>
              <a:buSzTx/>
              <a:buFont typeface="+mj-lt"/>
              <a:buAutoNum type="arabicPeriod"/>
              <a:tabLst/>
            </a:pPr>
            <a:r>
              <a:rPr lang="fr-FR" sz="2400" b="1" dirty="0">
                <a:solidFill>
                  <a:srgbClr val="00B0F0"/>
                </a:solidFill>
                <a:latin typeface="Arial" pitchFamily="34" charset="0"/>
                <a:ea typeface="Calibri" pitchFamily="34" charset="0"/>
                <a:cs typeface="Arial" pitchFamily="34" charset="0"/>
              </a:rPr>
              <a:t>six projets prioritaires de l’Union pour le </a:t>
            </a:r>
            <a:r>
              <a:rPr lang="fr-FR" sz="2400" b="1" dirty="0" smtClean="0">
                <a:solidFill>
                  <a:srgbClr val="00B0F0"/>
                </a:solidFill>
                <a:latin typeface="Arial" pitchFamily="34" charset="0"/>
                <a:ea typeface="Calibri" pitchFamily="34" charset="0"/>
                <a:cs typeface="Arial" pitchFamily="34" charset="0"/>
              </a:rPr>
              <a:t>Méditerranée:</a:t>
            </a:r>
            <a:endParaRPr lang="fr-FR" sz="2400" b="1" dirty="0">
              <a:solidFill>
                <a:srgbClr val="00B0F0"/>
              </a:solidFill>
              <a:latin typeface="Arial" pitchFamily="34" charset="0"/>
              <a:ea typeface="Calibri" pitchFamily="34" charset="0"/>
              <a:cs typeface="Arial" pitchFamily="34" charset="0"/>
            </a:endParaRPr>
          </a:p>
        </p:txBody>
      </p:sp>
      <p:sp>
        <p:nvSpPr>
          <p:cNvPr id="27651" name="Rectangle 3"/>
          <p:cNvSpPr>
            <a:spLocks noChangeArrowheads="1"/>
          </p:cNvSpPr>
          <p:nvPr/>
        </p:nvSpPr>
        <p:spPr bwMode="auto">
          <a:xfrm>
            <a:off x="1000100" y="1643051"/>
            <a:ext cx="8143900"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fr-FR" sz="2200" dirty="0" smtClean="0">
                <a:solidFill>
                  <a:srgbClr val="000000"/>
                </a:solidFill>
                <a:latin typeface="Times New Roman" pitchFamily="18" charset="0"/>
                <a:ea typeface="Calibri" pitchFamily="34" charset="0"/>
                <a:cs typeface="Times New Roman" pitchFamily="18" charset="0"/>
              </a:rPr>
              <a:t>L'Union pour la Méditerranée a défini six projets prioritaires, qui sont au cœur de ses activités:</a:t>
            </a:r>
          </a:p>
          <a:p>
            <a:pPr lvl="0" algn="just" eaLnBrk="0" fontAlgn="base" hangingPunct="0">
              <a:spcBef>
                <a:spcPct val="0"/>
              </a:spcBef>
              <a:spcAft>
                <a:spcPct val="0"/>
              </a:spcAft>
              <a:buClr>
                <a:srgbClr val="00B0F0"/>
              </a:buClr>
              <a:buFont typeface="Wingdings" pitchFamily="2" charset="2"/>
              <a:buChar char="Ø"/>
            </a:pPr>
            <a:r>
              <a:rPr lang="fr-FR" sz="2200" dirty="0" smtClean="0">
                <a:latin typeface="Times New Roman" pitchFamily="18" charset="0"/>
                <a:ea typeface="Times New Roman" pitchFamily="18" charset="0"/>
                <a:cs typeface="Times New Roman" pitchFamily="18" charset="0"/>
              </a:rPr>
              <a:t> la dépollution de la mer Méditerranée; </a:t>
            </a:r>
            <a:endParaRPr lang="fr-FR" sz="2200" dirty="0" smtClean="0">
              <a:latin typeface="Times New Roman" pitchFamily="18" charset="0"/>
              <a:ea typeface="Calibri" pitchFamily="34" charset="0"/>
              <a:cs typeface="Times New Roman" pitchFamily="18" charset="0"/>
            </a:endParaRPr>
          </a:p>
          <a:p>
            <a:pPr lvl="0" algn="just" eaLnBrk="0" fontAlgn="base" hangingPunct="0">
              <a:spcBef>
                <a:spcPct val="0"/>
              </a:spcBef>
              <a:spcAft>
                <a:spcPct val="0"/>
              </a:spcAft>
              <a:buClr>
                <a:srgbClr val="00B0F0"/>
              </a:buClr>
              <a:buFont typeface="Wingdings" pitchFamily="2" charset="2"/>
              <a:buChar char="Ø"/>
            </a:pPr>
            <a:r>
              <a:rPr lang="fr-FR" sz="2200" dirty="0" smtClean="0">
                <a:latin typeface="Times New Roman" pitchFamily="18" charset="0"/>
                <a:ea typeface="Times New Roman" pitchFamily="18" charset="0"/>
                <a:cs typeface="Times New Roman" pitchFamily="18" charset="0"/>
              </a:rPr>
              <a:t>    la création d'autoroutes maritimes et terrestres; </a:t>
            </a:r>
            <a:endParaRPr lang="fr-FR" sz="2200" dirty="0" smtClean="0">
              <a:latin typeface="Times New Roman" pitchFamily="18" charset="0"/>
              <a:ea typeface="Calibri" pitchFamily="34" charset="0"/>
              <a:cs typeface="Times New Roman" pitchFamily="18" charset="0"/>
            </a:endParaRPr>
          </a:p>
          <a:p>
            <a:pPr lvl="0" algn="just" eaLnBrk="0" fontAlgn="base" hangingPunct="0">
              <a:spcBef>
                <a:spcPct val="0"/>
              </a:spcBef>
              <a:spcAft>
                <a:spcPct val="0"/>
              </a:spcAft>
              <a:buClr>
                <a:srgbClr val="00B0F0"/>
              </a:buClr>
              <a:buFont typeface="Wingdings" pitchFamily="2" charset="2"/>
              <a:buChar char="Ø"/>
            </a:pPr>
            <a:r>
              <a:rPr lang="fr-FR" sz="2200" dirty="0" smtClean="0">
                <a:latin typeface="Times New Roman" pitchFamily="18" charset="0"/>
                <a:ea typeface="Times New Roman" pitchFamily="18" charset="0"/>
                <a:cs typeface="Times New Roman" pitchFamily="18" charset="0"/>
              </a:rPr>
              <a:t>    le lancement d'initiatives de protection civile destinées à lutter contre les catastrophes d'origine naturelle et humaine; </a:t>
            </a:r>
            <a:endParaRPr lang="fr-FR" sz="2200" dirty="0" smtClean="0">
              <a:latin typeface="Times New Roman" pitchFamily="18" charset="0"/>
              <a:ea typeface="Calibri" pitchFamily="34" charset="0"/>
              <a:cs typeface="Times New Roman" pitchFamily="18" charset="0"/>
            </a:endParaRPr>
          </a:p>
          <a:p>
            <a:pPr lvl="0" algn="just" eaLnBrk="0" fontAlgn="base" hangingPunct="0">
              <a:spcBef>
                <a:spcPct val="0"/>
              </a:spcBef>
              <a:spcAft>
                <a:spcPct val="0"/>
              </a:spcAft>
              <a:buClr>
                <a:srgbClr val="00B0F0"/>
              </a:buClr>
              <a:buFont typeface="Wingdings" pitchFamily="2" charset="2"/>
              <a:buChar char="Ø"/>
            </a:pPr>
            <a:r>
              <a:rPr lang="fr-FR" sz="2200" dirty="0" smtClean="0">
                <a:latin typeface="Times New Roman" pitchFamily="18" charset="0"/>
                <a:ea typeface="Times New Roman" pitchFamily="18" charset="0"/>
                <a:cs typeface="Times New Roman" pitchFamily="18" charset="0"/>
              </a:rPr>
              <a:t>    l'élaboration d'un plan solaire méditerranéen; </a:t>
            </a:r>
            <a:endParaRPr lang="fr-FR" sz="2200" dirty="0" smtClean="0">
              <a:latin typeface="Times New Roman" pitchFamily="18" charset="0"/>
              <a:ea typeface="Calibri" pitchFamily="34" charset="0"/>
              <a:cs typeface="Times New Roman" pitchFamily="18" charset="0"/>
            </a:endParaRPr>
          </a:p>
          <a:p>
            <a:pPr lvl="0" algn="just" eaLnBrk="0" fontAlgn="base" hangingPunct="0">
              <a:spcBef>
                <a:spcPct val="0"/>
              </a:spcBef>
              <a:spcAft>
                <a:spcPct val="0"/>
              </a:spcAft>
              <a:buClr>
                <a:srgbClr val="00B0F0"/>
              </a:buClr>
              <a:buFont typeface="Wingdings" pitchFamily="2" charset="2"/>
              <a:buChar char="Ø"/>
            </a:pPr>
            <a:r>
              <a:rPr lang="fr-FR" sz="2200" dirty="0" smtClean="0">
                <a:latin typeface="Times New Roman" pitchFamily="18" charset="0"/>
                <a:ea typeface="Times New Roman" pitchFamily="18" charset="0"/>
                <a:cs typeface="Times New Roman" pitchFamily="18" charset="0"/>
              </a:rPr>
              <a:t>    l'inauguration d'une université euro-méditerranéenne en Slovénie; </a:t>
            </a:r>
            <a:endParaRPr lang="fr-FR" sz="2200" dirty="0" smtClean="0">
              <a:latin typeface="Times New Roman" pitchFamily="18" charset="0"/>
              <a:ea typeface="Calibri" pitchFamily="34" charset="0"/>
              <a:cs typeface="Times New Roman" pitchFamily="18" charset="0"/>
            </a:endParaRPr>
          </a:p>
          <a:p>
            <a:pPr lvl="0" algn="just" eaLnBrk="0" fontAlgn="base" hangingPunct="0">
              <a:spcBef>
                <a:spcPct val="0"/>
              </a:spcBef>
              <a:spcAft>
                <a:spcPct val="0"/>
              </a:spcAft>
              <a:buClr>
                <a:srgbClr val="00B0F0"/>
              </a:buClr>
              <a:buFont typeface="Wingdings" pitchFamily="2" charset="2"/>
              <a:buChar char="Ø"/>
            </a:pPr>
            <a:r>
              <a:rPr lang="fr-FR" sz="2200" dirty="0" smtClean="0">
                <a:latin typeface="Times New Roman" pitchFamily="18" charset="0"/>
                <a:ea typeface="Times New Roman" pitchFamily="18" charset="0"/>
                <a:cs typeface="Times New Roman" pitchFamily="18" charset="0"/>
              </a:rPr>
              <a:t>    l'initiative méditerranéenne de développement des entreprises axée sur les micro-entreprises et les PME. </a:t>
            </a:r>
            <a:endParaRPr lang="fr-FR" sz="2200" dirty="0">
              <a:solidFill>
                <a:srgbClr val="000000"/>
              </a:solidFill>
              <a:latin typeface="Times New Roman" pitchFamily="18" charset="0"/>
              <a:ea typeface="Calibri" pitchFamily="34" charset="0"/>
              <a:cs typeface="Times New Roman" pitchFamily="18" charset="0"/>
            </a:endParaRPr>
          </a:p>
        </p:txBody>
      </p:sp>
      <p:sp>
        <p:nvSpPr>
          <p:cNvPr id="8" name="ZoneTexte 7"/>
          <p:cNvSpPr txBox="1"/>
          <p:nvPr/>
        </p:nvSpPr>
        <p:spPr>
          <a:xfrm>
            <a:off x="1357290" y="6604084"/>
            <a:ext cx="4143404" cy="253916"/>
          </a:xfrm>
          <a:prstGeom prst="rect">
            <a:avLst/>
          </a:prstGeom>
          <a:noFill/>
        </p:spPr>
        <p:txBody>
          <a:bodyPr wrap="square" rtlCol="0">
            <a:spAutoFit/>
          </a:bodyPr>
          <a:lstStyle/>
          <a:p>
            <a:pPr marL="1143000" indent="-1143000" algn="just">
              <a:spcBef>
                <a:spcPct val="0"/>
              </a:spcBef>
            </a:pPr>
            <a:r>
              <a:rPr lang="fr-FR" sz="1050" b="1" dirty="0" smtClean="0">
                <a:solidFill>
                  <a:srgbClr val="1F497D"/>
                </a:solidFill>
                <a:latin typeface="Times New Roman" pitchFamily="18" charset="0"/>
                <a:ea typeface="Calibri" pitchFamily="34" charset="0"/>
                <a:cs typeface="Times New Roman" pitchFamily="18" charset="0"/>
              </a:rPr>
              <a:t>Union pour le Méditerranée</a:t>
            </a:r>
            <a:endParaRPr lang="fr-FR" sz="1050" b="1" dirty="0" smtClean="0">
              <a:latin typeface="Arial" pitchFamily="34" charset="0"/>
              <a:cs typeface="Arial" pitchFamily="34" charset="0"/>
            </a:endParaRPr>
          </a:p>
        </p:txBody>
      </p:sp>
      <p:sp>
        <p:nvSpPr>
          <p:cNvPr id="9" name="Espace réservé du numéro de diapositive 8"/>
          <p:cNvSpPr>
            <a:spLocks noGrp="1"/>
          </p:cNvSpPr>
          <p:nvPr>
            <p:ph type="sldNum" sz="quarter" idx="12"/>
          </p:nvPr>
        </p:nvSpPr>
        <p:spPr/>
        <p:txBody>
          <a:bodyPr/>
          <a:lstStyle/>
          <a:p>
            <a:fld id="{604B16DD-1C8F-4C02-9E4A-AC03EC824C1E}" type="slidenum">
              <a:rPr lang="fr-FR" smtClean="0"/>
              <a:pPr/>
              <a:t>7</a:t>
            </a:fld>
            <a:endParaRPr lang="fr-FR"/>
          </a:p>
        </p:txBody>
      </p:sp>
    </p:spTree>
  </p:cSld>
  <p:clrMapOvr>
    <a:masterClrMapping/>
  </p:clrMapOvr>
  <p:transition advTm="7000">
    <p:pull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1000100" y="395567"/>
            <a:ext cx="81439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algn="justLow" defTabSz="914400" rtl="0" eaLnBrk="1" fontAlgn="base" latinLnBrk="0" hangingPunct="1">
              <a:lnSpc>
                <a:spcPct val="100000"/>
              </a:lnSpc>
              <a:spcBef>
                <a:spcPct val="0"/>
              </a:spcBef>
              <a:spcAft>
                <a:spcPct val="0"/>
              </a:spcAft>
              <a:buClrTx/>
              <a:buSzTx/>
              <a:buFont typeface="+mj-lt"/>
              <a:buAutoNum type="arabicPeriod" startAt="2"/>
              <a:tabLst/>
            </a:pPr>
            <a:r>
              <a:rPr lang="fr-FR" sz="2400" b="1" dirty="0">
                <a:solidFill>
                  <a:srgbClr val="00B0F0"/>
                </a:solidFill>
                <a:latin typeface="Arial" pitchFamily="34" charset="0"/>
                <a:ea typeface="Calibri" pitchFamily="34" charset="0"/>
                <a:cs typeface="Arial" pitchFamily="34" charset="0"/>
              </a:rPr>
              <a:t>Réseau Innovation </a:t>
            </a:r>
            <a:r>
              <a:rPr lang="fr-FR" sz="2400" b="1" dirty="0" err="1">
                <a:solidFill>
                  <a:srgbClr val="00B0F0"/>
                </a:solidFill>
                <a:latin typeface="Arial" pitchFamily="34" charset="0"/>
                <a:ea typeface="Calibri" pitchFamily="34" charset="0"/>
                <a:cs typeface="Arial" pitchFamily="34" charset="0"/>
              </a:rPr>
              <a:t>Euromed</a:t>
            </a:r>
            <a:endParaRPr lang="fr-FR" sz="2400" b="1" dirty="0">
              <a:solidFill>
                <a:srgbClr val="00B0F0"/>
              </a:solidFill>
              <a:latin typeface="Arial" pitchFamily="34" charset="0"/>
              <a:ea typeface="Calibri" pitchFamily="34" charset="0"/>
              <a:cs typeface="Arial" pitchFamily="34" charset="0"/>
            </a:endParaRPr>
          </a:p>
        </p:txBody>
      </p:sp>
      <p:sp>
        <p:nvSpPr>
          <p:cNvPr id="12" name="ZoneTexte 11"/>
          <p:cNvSpPr txBox="1"/>
          <p:nvPr/>
        </p:nvSpPr>
        <p:spPr>
          <a:xfrm>
            <a:off x="1000132" y="1571612"/>
            <a:ext cx="8072462" cy="2800767"/>
          </a:xfrm>
          <a:prstGeom prst="rect">
            <a:avLst/>
          </a:prstGeom>
          <a:noFill/>
        </p:spPr>
        <p:txBody>
          <a:bodyPr wrap="square" rtlCol="0">
            <a:spAutoFit/>
          </a:bodyPr>
          <a:lstStyle/>
          <a:p>
            <a:pPr algn="just" eaLnBrk="0" fontAlgn="base" hangingPunct="0">
              <a:spcBef>
                <a:spcPct val="0"/>
              </a:spcBef>
              <a:spcAft>
                <a:spcPct val="0"/>
              </a:spcAft>
              <a:buClr>
                <a:srgbClr val="00B0F0"/>
              </a:buClr>
              <a:buFont typeface="Wingdings" pitchFamily="2" charset="2"/>
              <a:buChar char="Ø"/>
            </a:pPr>
            <a:r>
              <a:rPr lang="fr-FR" sz="2200" dirty="0" smtClean="0">
                <a:solidFill>
                  <a:srgbClr val="000000"/>
                </a:solidFill>
                <a:latin typeface="Times New Roman" pitchFamily="18" charset="0"/>
                <a:ea typeface="Calibri" pitchFamily="34" charset="0"/>
                <a:cs typeface="Times New Roman" pitchFamily="18" charset="0"/>
              </a:rPr>
              <a:t>En janvier 2009, Nicolas Sarkozy investit Pierre Laffitte d'une mission pour la création d'un réseau spécifique de développement de l'innovation en </a:t>
            </a:r>
            <a:r>
              <a:rPr lang="fr-FR" sz="2200" dirty="0" err="1" smtClean="0">
                <a:solidFill>
                  <a:srgbClr val="000000"/>
                </a:solidFill>
                <a:latin typeface="Times New Roman" pitchFamily="18" charset="0"/>
                <a:ea typeface="Calibri" pitchFamily="34" charset="0"/>
                <a:cs typeface="Times New Roman" pitchFamily="18" charset="0"/>
              </a:rPr>
              <a:t>Euro-méditerranée</a:t>
            </a:r>
            <a:r>
              <a:rPr lang="fr-FR" sz="2200" dirty="0" smtClean="0">
                <a:solidFill>
                  <a:srgbClr val="000000"/>
                </a:solidFill>
                <a:latin typeface="Times New Roman" pitchFamily="18" charset="0"/>
                <a:ea typeface="Calibri" pitchFamily="34" charset="0"/>
                <a:cs typeface="Times New Roman" pitchFamily="18" charset="0"/>
              </a:rPr>
              <a:t> d’une durée de deux ans qui à la mission:</a:t>
            </a:r>
          </a:p>
          <a:p>
            <a:pPr lvl="1" algn="just" eaLnBrk="0" fontAlgn="base" hangingPunct="0">
              <a:spcBef>
                <a:spcPct val="0"/>
              </a:spcBef>
              <a:spcAft>
                <a:spcPct val="0"/>
              </a:spcAft>
              <a:buClr>
                <a:srgbClr val="00B0F0"/>
              </a:buClr>
              <a:buFont typeface="Wingdings" pitchFamily="2" charset="2"/>
              <a:buChar char="v"/>
            </a:pPr>
            <a:r>
              <a:rPr lang="fr-FR" sz="2200" dirty="0" smtClean="0">
                <a:solidFill>
                  <a:srgbClr val="000000"/>
                </a:solidFill>
                <a:latin typeface="Times New Roman" pitchFamily="18" charset="0"/>
                <a:ea typeface="Calibri" pitchFamily="34" charset="0"/>
                <a:cs typeface="Times New Roman" pitchFamily="18" charset="0"/>
              </a:rPr>
              <a:t>Favoriser la coopération avec les membres de l'Union pour la Méditerranée, </a:t>
            </a:r>
          </a:p>
          <a:p>
            <a:pPr lvl="1" algn="just" eaLnBrk="0" fontAlgn="base" hangingPunct="0">
              <a:spcBef>
                <a:spcPct val="0"/>
              </a:spcBef>
              <a:spcAft>
                <a:spcPct val="0"/>
              </a:spcAft>
              <a:buClr>
                <a:srgbClr val="00B0F0"/>
              </a:buClr>
              <a:buFont typeface="Wingdings" pitchFamily="2" charset="2"/>
              <a:buChar char="v"/>
            </a:pPr>
            <a:r>
              <a:rPr lang="fr-FR" sz="2200" dirty="0" smtClean="0">
                <a:solidFill>
                  <a:srgbClr val="000000"/>
                </a:solidFill>
                <a:latin typeface="Times New Roman" pitchFamily="18" charset="0"/>
                <a:ea typeface="Calibri" pitchFamily="34" charset="0"/>
                <a:cs typeface="Times New Roman" pitchFamily="18" charset="0"/>
              </a:rPr>
              <a:t>d'aider à la création de nouveaux pôles en Méditerranée autour des axes prioritaires, </a:t>
            </a:r>
            <a:endParaRPr lang="fr-FR" sz="2200" dirty="0">
              <a:latin typeface="Calibri" pitchFamily="34" charset="0"/>
              <a:ea typeface="Times New Roman" pitchFamily="18" charset="0"/>
              <a:cs typeface="Arial" pitchFamily="34" charset="0"/>
            </a:endParaRPr>
          </a:p>
        </p:txBody>
      </p:sp>
      <p:sp>
        <p:nvSpPr>
          <p:cNvPr id="5" name="ZoneTexte 4"/>
          <p:cNvSpPr txBox="1"/>
          <p:nvPr/>
        </p:nvSpPr>
        <p:spPr>
          <a:xfrm>
            <a:off x="1357290" y="6604084"/>
            <a:ext cx="4143404" cy="253916"/>
          </a:xfrm>
          <a:prstGeom prst="rect">
            <a:avLst/>
          </a:prstGeom>
          <a:noFill/>
        </p:spPr>
        <p:txBody>
          <a:bodyPr wrap="square" rtlCol="0">
            <a:spAutoFit/>
          </a:bodyPr>
          <a:lstStyle/>
          <a:p>
            <a:pPr marL="1143000" indent="-1143000" algn="just">
              <a:spcBef>
                <a:spcPct val="0"/>
              </a:spcBef>
            </a:pPr>
            <a:r>
              <a:rPr lang="fr-FR" sz="1050" b="1" dirty="0" smtClean="0">
                <a:solidFill>
                  <a:srgbClr val="1F497D"/>
                </a:solidFill>
                <a:latin typeface="Times New Roman" pitchFamily="18" charset="0"/>
                <a:ea typeface="Calibri" pitchFamily="34" charset="0"/>
                <a:cs typeface="Times New Roman" pitchFamily="18" charset="0"/>
              </a:rPr>
              <a:t>Union pour le Méditerranée</a:t>
            </a:r>
            <a:endParaRPr lang="fr-FR" sz="1050" b="1" dirty="0" smtClean="0">
              <a:latin typeface="Arial" pitchFamily="34" charset="0"/>
              <a:cs typeface="Arial" pitchFamily="34" charset="0"/>
            </a:endParaRPr>
          </a:p>
        </p:txBody>
      </p:sp>
      <p:sp>
        <p:nvSpPr>
          <p:cNvPr id="6" name="Espace réservé du numéro de diapositive 5"/>
          <p:cNvSpPr>
            <a:spLocks noGrp="1"/>
          </p:cNvSpPr>
          <p:nvPr>
            <p:ph type="sldNum" sz="quarter" idx="12"/>
          </p:nvPr>
        </p:nvSpPr>
        <p:spPr/>
        <p:txBody>
          <a:bodyPr/>
          <a:lstStyle/>
          <a:p>
            <a:fld id="{604B16DD-1C8F-4C02-9E4A-AC03EC824C1E}" type="slidenum">
              <a:rPr lang="fr-FR" smtClean="0"/>
              <a:pPr/>
              <a:t>8</a:t>
            </a:fld>
            <a:endParaRPr lang="fr-FR"/>
          </a:p>
        </p:txBody>
      </p:sp>
    </p:spTree>
  </p:cSld>
  <p:clrMapOvr>
    <a:masterClrMapping/>
  </p:clrMapOvr>
  <p:transition advTm="7000">
    <p:pull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1000100" y="538443"/>
            <a:ext cx="8143932"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algn="justLow" defTabSz="914400" rtl="0" eaLnBrk="1" fontAlgn="base" latinLnBrk="0" hangingPunct="1">
              <a:lnSpc>
                <a:spcPct val="100000"/>
              </a:lnSpc>
              <a:spcBef>
                <a:spcPct val="0"/>
              </a:spcBef>
              <a:spcAft>
                <a:spcPct val="0"/>
              </a:spcAft>
              <a:buClrTx/>
              <a:buSzTx/>
              <a:buFont typeface="+mj-lt"/>
              <a:buAutoNum type="arabicPeriod" startAt="3"/>
              <a:tabLst/>
            </a:pPr>
            <a:r>
              <a:rPr lang="fr-FR" sz="2400" b="1" dirty="0" smtClean="0">
                <a:solidFill>
                  <a:srgbClr val="00B0F0"/>
                </a:solidFill>
                <a:latin typeface="Arial" pitchFamily="34" charset="0"/>
                <a:ea typeface="Calibri" pitchFamily="34" charset="0"/>
                <a:cs typeface="Arial" pitchFamily="34" charset="0"/>
              </a:rPr>
              <a:t>Université </a:t>
            </a:r>
            <a:r>
              <a:rPr lang="fr-FR" sz="2400" b="1" dirty="0">
                <a:solidFill>
                  <a:srgbClr val="00B0F0"/>
                </a:solidFill>
                <a:latin typeface="Arial" pitchFamily="34" charset="0"/>
                <a:ea typeface="Calibri" pitchFamily="34" charset="0"/>
                <a:cs typeface="Arial" pitchFamily="34" charset="0"/>
              </a:rPr>
              <a:t>euro-méditerranéenne à </a:t>
            </a:r>
            <a:r>
              <a:rPr lang="fr-FR" sz="2400" b="1" dirty="0" err="1">
                <a:solidFill>
                  <a:srgbClr val="00B0F0"/>
                </a:solidFill>
                <a:latin typeface="Arial" pitchFamily="34" charset="0"/>
                <a:ea typeface="Calibri" pitchFamily="34" charset="0"/>
                <a:cs typeface="Arial" pitchFamily="34" charset="0"/>
              </a:rPr>
              <a:t>Piran</a:t>
            </a:r>
            <a:r>
              <a:rPr lang="fr-FR" sz="2400" b="1" dirty="0">
                <a:solidFill>
                  <a:srgbClr val="00B0F0"/>
                </a:solidFill>
                <a:latin typeface="Arial" pitchFamily="34" charset="0"/>
                <a:ea typeface="Calibri" pitchFamily="34" charset="0"/>
                <a:cs typeface="Arial" pitchFamily="34" charset="0"/>
              </a:rPr>
              <a:t> (Slovénie)</a:t>
            </a:r>
          </a:p>
        </p:txBody>
      </p:sp>
      <p:sp>
        <p:nvSpPr>
          <p:cNvPr id="6" name="ZoneTexte 5"/>
          <p:cNvSpPr txBox="1"/>
          <p:nvPr/>
        </p:nvSpPr>
        <p:spPr>
          <a:xfrm>
            <a:off x="1000100" y="1789877"/>
            <a:ext cx="8143900" cy="3139321"/>
          </a:xfrm>
          <a:prstGeom prst="rect">
            <a:avLst/>
          </a:prstGeom>
          <a:noFill/>
        </p:spPr>
        <p:txBody>
          <a:bodyPr wrap="square" rtlCol="0">
            <a:spAutoFit/>
          </a:bodyPr>
          <a:lstStyle/>
          <a:p>
            <a:pPr algn="just" eaLnBrk="0" fontAlgn="base" hangingPunct="0">
              <a:spcBef>
                <a:spcPct val="0"/>
              </a:spcBef>
              <a:spcAft>
                <a:spcPct val="0"/>
              </a:spcAft>
              <a:buClr>
                <a:srgbClr val="00B0F0"/>
              </a:buClr>
            </a:pPr>
            <a:r>
              <a:rPr lang="fr-FR" sz="2200" dirty="0" smtClean="0">
                <a:solidFill>
                  <a:srgbClr val="000000"/>
                </a:solidFill>
                <a:latin typeface="Times New Roman" pitchFamily="18" charset="0"/>
                <a:ea typeface="Calibri" pitchFamily="34" charset="0"/>
                <a:cs typeface="Times New Roman" pitchFamily="18" charset="0"/>
              </a:rPr>
              <a:t>Vers un espace euro-méditerranéen de l’enseignement supérieur      et de la recherche. </a:t>
            </a:r>
          </a:p>
          <a:p>
            <a:pPr algn="just" eaLnBrk="0" fontAlgn="base" hangingPunct="0">
              <a:spcBef>
                <a:spcPct val="0"/>
              </a:spcBef>
              <a:spcAft>
                <a:spcPct val="0"/>
              </a:spcAft>
              <a:buClr>
                <a:srgbClr val="00B0F0"/>
              </a:buClr>
            </a:pPr>
            <a:endParaRPr lang="fr-FR" sz="2200" dirty="0" smtClean="0">
              <a:solidFill>
                <a:srgbClr val="000000"/>
              </a:solidFill>
              <a:latin typeface="Times New Roman" pitchFamily="18" charset="0"/>
              <a:ea typeface="Calibri" pitchFamily="34" charset="0"/>
              <a:cs typeface="Times New Roman" pitchFamily="18" charset="0"/>
            </a:endParaRPr>
          </a:p>
          <a:p>
            <a:pPr algn="just" eaLnBrk="0" fontAlgn="base" hangingPunct="0">
              <a:spcBef>
                <a:spcPct val="0"/>
              </a:spcBef>
              <a:spcAft>
                <a:spcPct val="0"/>
              </a:spcAft>
              <a:buClr>
                <a:srgbClr val="00B0F0"/>
              </a:buClr>
              <a:buFont typeface="Wingdings" pitchFamily="2" charset="2"/>
              <a:buChar char="Ø"/>
            </a:pPr>
            <a:r>
              <a:rPr lang="fr-FR" sz="2200" dirty="0" smtClean="0">
                <a:solidFill>
                  <a:srgbClr val="000000"/>
                </a:solidFill>
                <a:latin typeface="Times New Roman" pitchFamily="18" charset="0"/>
                <a:ea typeface="Calibri" pitchFamily="34" charset="0"/>
                <a:cs typeface="Times New Roman" pitchFamily="18" charset="0"/>
              </a:rPr>
              <a:t>l’inauguration de l’Université euro-méditerranéenne à </a:t>
            </a:r>
            <a:r>
              <a:rPr lang="fr-FR" sz="2200" dirty="0" err="1" smtClean="0">
                <a:solidFill>
                  <a:srgbClr val="000000"/>
                </a:solidFill>
                <a:latin typeface="Times New Roman" pitchFamily="18" charset="0"/>
                <a:ea typeface="Calibri" pitchFamily="34" charset="0"/>
                <a:cs typeface="Times New Roman" pitchFamily="18" charset="0"/>
              </a:rPr>
              <a:t>Piran</a:t>
            </a:r>
            <a:r>
              <a:rPr lang="fr-FR" sz="2200" dirty="0" smtClean="0">
                <a:solidFill>
                  <a:srgbClr val="000000"/>
                </a:solidFill>
                <a:latin typeface="Times New Roman" pitchFamily="18" charset="0"/>
                <a:ea typeface="Calibri" pitchFamily="34" charset="0"/>
                <a:cs typeface="Times New Roman" pitchFamily="18" charset="0"/>
              </a:rPr>
              <a:t> (Slovénie), </a:t>
            </a:r>
          </a:p>
          <a:p>
            <a:pPr algn="just" eaLnBrk="0" fontAlgn="base" hangingPunct="0">
              <a:spcBef>
                <a:spcPct val="0"/>
              </a:spcBef>
              <a:spcAft>
                <a:spcPct val="0"/>
              </a:spcAft>
              <a:buClr>
                <a:srgbClr val="00B0F0"/>
              </a:buClr>
              <a:buFont typeface="Wingdings" pitchFamily="2" charset="2"/>
              <a:buChar char="v"/>
            </a:pPr>
            <a:r>
              <a:rPr lang="fr-FR" sz="2200" dirty="0" smtClean="0">
                <a:solidFill>
                  <a:srgbClr val="000000"/>
                </a:solidFill>
                <a:latin typeface="Times New Roman" pitchFamily="18" charset="0"/>
                <a:ea typeface="Calibri" pitchFamily="34" charset="0"/>
                <a:cs typeface="Times New Roman" pitchFamily="18" charset="0"/>
              </a:rPr>
              <a:t>constitue une grande avancée contribuant à rapprocher, par la culture et l’éducation, le nord et le sud de la Méditerranée. </a:t>
            </a:r>
          </a:p>
          <a:p>
            <a:pPr algn="just" eaLnBrk="0" fontAlgn="base" hangingPunct="0">
              <a:spcBef>
                <a:spcPct val="0"/>
              </a:spcBef>
              <a:spcAft>
                <a:spcPct val="0"/>
              </a:spcAft>
              <a:buClr>
                <a:srgbClr val="00B0F0"/>
              </a:buClr>
              <a:buFont typeface="Wingdings" pitchFamily="2" charset="2"/>
              <a:buChar char="v"/>
            </a:pPr>
            <a:r>
              <a:rPr lang="fr-FR" sz="2200" dirty="0" smtClean="0">
                <a:solidFill>
                  <a:srgbClr val="000000"/>
                </a:solidFill>
                <a:latin typeface="Times New Roman" pitchFamily="18" charset="0"/>
                <a:ea typeface="Calibri" pitchFamily="34" charset="0"/>
                <a:cs typeface="Times New Roman" pitchFamily="18" charset="0"/>
              </a:rPr>
              <a:t>Cette réussite favorisera certainement la coopération dans l’enseignement supérieur</a:t>
            </a:r>
          </a:p>
        </p:txBody>
      </p:sp>
      <p:sp>
        <p:nvSpPr>
          <p:cNvPr id="4" name="ZoneTexte 3"/>
          <p:cNvSpPr txBox="1"/>
          <p:nvPr/>
        </p:nvSpPr>
        <p:spPr>
          <a:xfrm>
            <a:off x="1357290" y="6604084"/>
            <a:ext cx="4143404" cy="253916"/>
          </a:xfrm>
          <a:prstGeom prst="rect">
            <a:avLst/>
          </a:prstGeom>
          <a:noFill/>
        </p:spPr>
        <p:txBody>
          <a:bodyPr wrap="square" rtlCol="0">
            <a:spAutoFit/>
          </a:bodyPr>
          <a:lstStyle/>
          <a:p>
            <a:pPr marL="1143000" indent="-1143000" algn="just">
              <a:spcBef>
                <a:spcPct val="0"/>
              </a:spcBef>
            </a:pPr>
            <a:r>
              <a:rPr lang="fr-FR" sz="1050" b="1" dirty="0" smtClean="0">
                <a:solidFill>
                  <a:srgbClr val="1F497D"/>
                </a:solidFill>
                <a:latin typeface="Times New Roman" pitchFamily="18" charset="0"/>
                <a:ea typeface="Calibri" pitchFamily="34" charset="0"/>
                <a:cs typeface="Times New Roman" pitchFamily="18" charset="0"/>
              </a:rPr>
              <a:t>Union pour le Méditerranée</a:t>
            </a:r>
            <a:endParaRPr lang="fr-FR" sz="1050" b="1" dirty="0" smtClean="0">
              <a:latin typeface="Arial" pitchFamily="34" charset="0"/>
              <a:cs typeface="Arial" pitchFamily="34" charset="0"/>
            </a:endParaRPr>
          </a:p>
        </p:txBody>
      </p:sp>
      <p:sp>
        <p:nvSpPr>
          <p:cNvPr id="5" name="Espace réservé du numéro de diapositive 4"/>
          <p:cNvSpPr>
            <a:spLocks noGrp="1"/>
          </p:cNvSpPr>
          <p:nvPr>
            <p:ph type="sldNum" sz="quarter" idx="12"/>
          </p:nvPr>
        </p:nvSpPr>
        <p:spPr/>
        <p:txBody>
          <a:bodyPr/>
          <a:lstStyle/>
          <a:p>
            <a:fld id="{604B16DD-1C8F-4C02-9E4A-AC03EC824C1E}" type="slidenum">
              <a:rPr lang="fr-FR" smtClean="0"/>
              <a:pPr/>
              <a:t>9</a:t>
            </a:fld>
            <a:endParaRPr lang="fr-FR"/>
          </a:p>
        </p:txBody>
      </p:sp>
    </p:spTree>
  </p:cSld>
  <p:clrMapOvr>
    <a:masterClrMapping/>
  </p:clrMapOvr>
  <p:transition advTm="7000">
    <p:pull dir="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400</TotalTime>
  <Words>2551</Words>
  <Application>Microsoft Office PowerPoint</Application>
  <PresentationFormat>Affichage à l'écran (4:3)</PresentationFormat>
  <Paragraphs>375</Paragraphs>
  <Slides>30</Slides>
  <Notes>24</Notes>
  <HiddenSlides>0</HiddenSlides>
  <MMClips>0</MMClips>
  <ScaleCrop>false</ScaleCrop>
  <HeadingPairs>
    <vt:vector size="4" baseType="variant">
      <vt:variant>
        <vt:lpstr>Thème</vt:lpstr>
      </vt:variant>
      <vt:variant>
        <vt:i4>1</vt:i4>
      </vt:variant>
      <vt:variant>
        <vt:lpstr>Titres des diapositives</vt:lpstr>
      </vt:variant>
      <vt:variant>
        <vt:i4>30</vt:i4>
      </vt:variant>
    </vt:vector>
  </HeadingPairs>
  <TitlesOfParts>
    <vt:vector size="31" baseType="lpstr">
      <vt:lpstr>Solstice</vt:lpstr>
      <vt:lpstr>Diapositive 1</vt:lpstr>
      <vt:lpstr> </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ELONEX</dc:creator>
  <cp:lastModifiedBy>SWEET</cp:lastModifiedBy>
  <cp:revision>143</cp:revision>
  <dcterms:created xsi:type="dcterms:W3CDTF">2009-10-27T14:28:53Z</dcterms:created>
  <dcterms:modified xsi:type="dcterms:W3CDTF">2009-11-20T09:52:07Z</dcterms:modified>
</cp:coreProperties>
</file>