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4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3" r:id="rId16"/>
    <p:sldId id="270" r:id="rId17"/>
    <p:sldId id="271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  <a:srgbClr val="C0440C"/>
    <a:srgbClr val="0000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43" autoAdjust="0"/>
    <p:restoredTop sz="94702" autoAdjust="0"/>
  </p:normalViewPr>
  <p:slideViewPr>
    <p:cSldViewPr>
      <p:cViewPr varScale="1">
        <p:scale>
          <a:sx n="97" d="100"/>
          <a:sy n="97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viglia\Institutional\THETYS\FIGURE\Struttura_SI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SIIT</a:t>
            </a:r>
          </a:p>
        </c:rich>
      </c:tx>
      <c:layout>
        <c:manualLayout>
          <c:xMode val="edge"/>
          <c:yMode val="edge"/>
          <c:x val="5.4138888888888924E-2"/>
          <c:y val="4.629629629629637E-2"/>
        </c:manualLayout>
      </c:layout>
      <c:spPr>
        <a:ln>
          <a:noFill/>
        </a:ln>
        <a:scene3d>
          <a:camera prst="orthographicFront"/>
          <a:lightRig rig="threePt" dir="t"/>
        </a:scene3d>
        <a:sp3d>
          <a:bevelB/>
        </a:sp3d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6607021066511766E-2"/>
          <c:y val="0.21597385520984635"/>
          <c:w val="0.76470837718445295"/>
          <c:h val="0.70392615243482992"/>
        </c:manualLayout>
      </c:layout>
      <c:pie3DChart>
        <c:varyColors val="1"/>
        <c:ser>
          <c:idx val="0"/>
          <c:order val="0"/>
          <c:explosion val="21"/>
          <c:dPt>
            <c:idx val="1"/>
            <c:explosion val="13"/>
            <c:spPr>
              <a:solidFill>
                <a:srgbClr val="C00000"/>
              </a:solidFill>
            </c:spPr>
          </c:dPt>
          <c:dPt>
            <c:idx val="2"/>
            <c:explosion val="1"/>
            <c:spPr>
              <a:solidFill>
                <a:srgbClr val="C0440C"/>
              </a:solidFill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1484478233324293"/>
                  <c:y val="-5.8430664916885471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4.1382108486439168E-2"/>
                  <c:y val="2.143700787401581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2.3786442375136149E-2"/>
                  <c:y val="4.3231098539866966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"/>
                  <c:y val="-9.9372066355783314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cs typeface="Tahoma" pitchFamily="34" charset="0"/>
                      </a:rPr>
                      <a:t>Enterprises        (LE's + SME's) 
30%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4.9695809575527175E-2"/>
                  <c:y val="-2.8892898804316156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4.6657480314960642E-2"/>
                  <c:y val="-7.1935695538057773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Sheet1!$A$1:$A$6</c:f>
              <c:strCache>
                <c:ptCount val="6"/>
                <c:pt idx="0">
                  <c:v>Public Institutions</c:v>
                </c:pt>
                <c:pt idx="1">
                  <c:v>University of Genoa </c:v>
                </c:pt>
                <c:pt idx="2">
                  <c:v>CNR - National Research Council </c:v>
                </c:pt>
                <c:pt idx="3">
                  <c:v>Enterprises (LE's + SME's) </c:v>
                </c:pt>
                <c:pt idx="4">
                  <c:v>Business Associations </c:v>
                </c:pt>
                <c:pt idx="5">
                  <c:v>Banks </c:v>
                </c:pt>
              </c:strCache>
            </c:strRef>
          </c:cat>
          <c:val>
            <c:numRef>
              <c:f>Sheet1!$B$1:$B$6</c:f>
              <c:numCache>
                <c:formatCode>0</c:formatCode>
                <c:ptCount val="6"/>
                <c:pt idx="0">
                  <c:v>15</c:v>
                </c:pt>
                <c:pt idx="1">
                  <c:v>43</c:v>
                </c:pt>
                <c:pt idx="2">
                  <c:v>8</c:v>
                </c:pt>
                <c:pt idx="3">
                  <c:v>30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43CDE-5420-4164-8E5B-94D0DDF1665A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4445B-7D2D-42A1-AEC5-B7564A17D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 Feb 2010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Genoa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Genoa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Genoa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Genoa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Genoa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Genoa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Genoa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Genoa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Genoa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E53D12-8A0B-4DB4-92EA-46C0F9BFB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University of Genoa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E53D12-8A0B-4DB4-92EA-46C0F9BFBC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1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9.jpeg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7.png"/><Relationship Id="rId10" Type="http://schemas.openxmlformats.org/officeDocument/2006/relationships/image" Target="../media/image17.jpeg"/><Relationship Id="rId19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1071569"/>
          </a:xfrm>
        </p:spPr>
        <p:txBody>
          <a:bodyPr anchor="ctr">
            <a:normAutofit/>
          </a:bodyPr>
          <a:lstStyle/>
          <a:p>
            <a:pPr algn="r"/>
            <a:r>
              <a:rPr lang="en-US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 Euro-</a:t>
            </a:r>
            <a:r>
              <a:rPr lang="en-US" sz="18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Méditerranéen</a:t>
            </a:r>
            <a:r>
              <a:rPr lang="en-US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TETHYS</a:t>
            </a:r>
            <a:br>
              <a:rPr lang="en-US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Réunion du Conseil </a:t>
            </a:r>
            <a:r>
              <a:rPr lang="fr-FR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d’Administration</a:t>
            </a:r>
            <a:r>
              <a:rPr lang="fr-FR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19-20 </a:t>
            </a:r>
            <a:r>
              <a:rPr lang="en-US" sz="18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Février</a:t>
            </a:r>
            <a:r>
              <a:rPr lang="en-US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en-US" sz="4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7854696" cy="128588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it-IT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High-Tech Clusters in Liguria</a:t>
            </a:r>
          </a:p>
          <a:p>
            <a:pPr algn="ctr">
              <a:lnSpc>
                <a:spcPct val="170000"/>
              </a:lnSpc>
            </a:pPr>
            <a:r>
              <a:rPr lang="it-IT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Daniele Caviglia </a:t>
            </a:r>
          </a:p>
          <a:p>
            <a:pPr algn="ctr"/>
            <a:r>
              <a:rPr lang="it-IT" sz="24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Genoa</a:t>
            </a:r>
            <a:endParaRPr lang="en-US" sz="2400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19 Feb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7E53D12-8A0B-4DB4-92EA-46C0F9BFBC3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pic>
        <p:nvPicPr>
          <p:cNvPr id="7" name="Picture 6" descr="unige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5000636"/>
            <a:ext cx="793141" cy="99853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  <p:pic>
        <p:nvPicPr>
          <p:cNvPr id="8" name="Picture 7" descr="thethys_logo.JPG"/>
          <p:cNvPicPr>
            <a:picLocks noChangeAspect="1"/>
          </p:cNvPicPr>
          <p:nvPr/>
        </p:nvPicPr>
        <p:blipFill>
          <a:blip r:embed="rId3" cstate="print"/>
          <a:srcRect r="23427"/>
          <a:stretch>
            <a:fillRect/>
          </a:stretch>
        </p:blipFill>
        <p:spPr>
          <a:xfrm>
            <a:off x="785786" y="1214422"/>
            <a:ext cx="2747517" cy="785818"/>
          </a:xfrm>
          <a:prstGeom prst="rect">
            <a:avLst/>
          </a:prstGeom>
          <a:ln>
            <a:gradFill flip="none" rotWithShape="1">
              <a:gsLst>
                <a:gs pos="44000">
                  <a:srgbClr val="03D4A8"/>
                </a:gs>
                <a:gs pos="44000">
                  <a:srgbClr val="03D4A8"/>
                </a:gs>
                <a:gs pos="4400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05264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0" descr="Sii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997623" cy="69373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2000240"/>
            <a:ext cx="8358246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Pre-competitive development and Technology transfer: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latin typeface="Arial Narrow" pitchFamily="34" charset="0"/>
              </a:rPr>
              <a:t>About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40 </a:t>
            </a:r>
            <a:r>
              <a:rPr lang="en-US" sz="1600" dirty="0" smtClean="0">
                <a:latin typeface="Arial Narrow" pitchFamily="34" charset="0"/>
              </a:rPr>
              <a:t>projects on the </a:t>
            </a:r>
            <a:r>
              <a:rPr lang="en-US" sz="1600" dirty="0" smtClean="0">
                <a:latin typeface="Arial Narrow" pitchFamily="34" charset="0"/>
              </a:rPr>
              <a:t>main Areas of Interest (</a:t>
            </a:r>
            <a:r>
              <a:rPr lang="en-US" sz="1600" dirty="0" smtClean="0">
                <a:latin typeface="Arial Narrow" pitchFamily="34" charset="0"/>
              </a:rPr>
              <a:t>Info-mobility, Security, Automation, Health, Complex organizations, Energy</a:t>
            </a:r>
            <a:r>
              <a:rPr lang="en-US" sz="1600" dirty="0" smtClean="0">
                <a:latin typeface="Arial Narrow" pitchFamily="34" charset="0"/>
              </a:rPr>
              <a:t>)., </a:t>
            </a:r>
            <a:r>
              <a:rPr lang="en-US" sz="1600" dirty="0" smtClean="0">
                <a:latin typeface="Arial Narrow" pitchFamily="34" charset="0"/>
              </a:rPr>
              <a:t>with the aim of implementing technology transfer projects NR) to SMEs. </a:t>
            </a:r>
          </a:p>
          <a:p>
            <a:pPr marL="909638" lvl="1">
              <a:spcBef>
                <a:spcPts val="600"/>
              </a:spcBef>
            </a:pPr>
            <a:r>
              <a:rPr lang="en-US" sz="1600" dirty="0" smtClean="0">
                <a:latin typeface="Arial Narrow" pitchFamily="34" charset="0"/>
              </a:rPr>
              <a:t>Total funding: ≈ </a:t>
            </a:r>
            <a:r>
              <a:rPr lang="en-US" sz="1600" b="1" dirty="0" smtClean="0">
                <a:latin typeface="Arial Narrow" pitchFamily="34" charset="0"/>
              </a:rPr>
              <a:t>6 </a:t>
            </a:r>
            <a:r>
              <a:rPr lang="en-US" sz="1600" b="1" dirty="0" smtClean="0">
                <a:latin typeface="Arial Narrow" pitchFamily="34" charset="0"/>
              </a:rPr>
              <a:t>M€</a:t>
            </a:r>
          </a:p>
          <a:p>
            <a:endParaRPr lang="en-US" sz="1600" dirty="0" smtClean="0"/>
          </a:p>
          <a:p>
            <a:r>
              <a:rPr lang="en-US" sz="16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Training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latin typeface="Arial Narrow" pitchFamily="34" charset="0"/>
              </a:rPr>
              <a:t>2008 - Post graduate Course on “</a:t>
            </a: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Advanced Technologies for Integrated Intelligent Systems</a:t>
            </a:r>
            <a:r>
              <a:rPr lang="en-US" sz="1600" dirty="0" smtClean="0">
                <a:latin typeface="Arial Narrow" pitchFamily="34" charset="0"/>
              </a:rPr>
              <a:t>”. 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>
                <a:latin typeface="Arial Narrow" pitchFamily="34" charset="0"/>
              </a:rPr>
              <a:t>1000 hour program of educational activities and stage, for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18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</a:rPr>
              <a:t>graduates and employed persons, </a:t>
            </a:r>
            <a:r>
              <a:rPr lang="en-US" sz="1600" dirty="0" smtClean="0">
                <a:latin typeface="Arial Narrow" pitchFamily="34" charset="0"/>
              </a:rPr>
              <a:t>for a selective specialization on the main </a:t>
            </a:r>
            <a:r>
              <a:rPr lang="en-US" sz="1600" dirty="0" smtClean="0">
                <a:latin typeface="Arial Narrow" pitchFamily="34" charset="0"/>
              </a:rPr>
              <a:t>Areas of Interest </a:t>
            </a:r>
            <a:r>
              <a:rPr lang="en-US" sz="1600" dirty="0" smtClean="0">
                <a:latin typeface="Arial Narrow" pitchFamily="34" charset="0"/>
              </a:rPr>
              <a:t>.</a:t>
            </a: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sz="1600" dirty="0" smtClean="0">
                <a:latin typeface="Arial Narrow" pitchFamily="34" charset="0"/>
              </a:rPr>
              <a:t>2009 - Post graduate Course on “</a:t>
            </a: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International Business Leadership</a:t>
            </a:r>
            <a:r>
              <a:rPr lang="en-US" sz="1600" dirty="0" smtClean="0">
                <a:latin typeface="Arial Narrow" pitchFamily="34" charset="0"/>
              </a:rPr>
              <a:t>” </a:t>
            </a:r>
          </a:p>
          <a:p>
            <a:pPr lvl="2"/>
            <a:r>
              <a:rPr lang="en-US" sz="1600" dirty="0" smtClean="0">
                <a:latin typeface="Arial Narrow" pitchFamily="34" charset="0"/>
              </a:rPr>
              <a:t>(in  association with </a:t>
            </a:r>
            <a:r>
              <a:rPr lang="en-US" sz="1600" i="1" dirty="0" smtClean="0">
                <a:latin typeface="Arial Narrow" pitchFamily="34" charset="0"/>
              </a:rPr>
              <a:t>Fondazione </a:t>
            </a:r>
            <a:r>
              <a:rPr lang="en-US" sz="1600" i="1" dirty="0" smtClean="0">
                <a:latin typeface="Arial Narrow" pitchFamily="34" charset="0"/>
              </a:rPr>
              <a:t> Ansaldo</a:t>
            </a:r>
            <a:r>
              <a:rPr lang="en-US" sz="1600" dirty="0" smtClean="0">
                <a:latin typeface="Arial Narrow" pitchFamily="34" charset="0"/>
              </a:rPr>
              <a:t>)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>
                <a:latin typeface="Arial Narrow" pitchFamily="34" charset="0"/>
              </a:rPr>
              <a:t>1500 hour program for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</a:t>
            </a:r>
            <a:r>
              <a:rPr lang="en-US" sz="1600" dirty="0" smtClean="0">
                <a:latin typeface="Arial Narrow" pitchFamily="34" charset="0"/>
              </a:rPr>
              <a:t> graduates and employed persons on 1) Business </a:t>
            </a:r>
            <a:r>
              <a:rPr lang="en-US" sz="1600" dirty="0" smtClean="0">
                <a:latin typeface="Arial Narrow" pitchFamily="34" charset="0"/>
              </a:rPr>
              <a:t>Focus; </a:t>
            </a:r>
            <a:r>
              <a:rPr lang="en-US" sz="1600" dirty="0" smtClean="0">
                <a:latin typeface="Arial Narrow" pitchFamily="34" charset="0"/>
              </a:rPr>
              <a:t>2) Process, Knowledge &amp; People </a:t>
            </a:r>
            <a:r>
              <a:rPr lang="en-US" sz="1600" dirty="0" smtClean="0">
                <a:latin typeface="Arial Narrow" pitchFamily="34" charset="0"/>
              </a:rPr>
              <a:t>Value; 3</a:t>
            </a:r>
            <a:r>
              <a:rPr lang="en-US" sz="1600" dirty="0" smtClean="0">
                <a:latin typeface="Arial Narrow" pitchFamily="34" charset="0"/>
              </a:rPr>
              <a:t>) Execution </a:t>
            </a:r>
            <a:r>
              <a:rPr lang="en-US" sz="1600" dirty="0" smtClean="0">
                <a:latin typeface="Arial Narrow" pitchFamily="34" charset="0"/>
              </a:rPr>
              <a:t>;4</a:t>
            </a:r>
            <a:r>
              <a:rPr lang="en-US" sz="1600" dirty="0" smtClean="0">
                <a:latin typeface="Arial Narrow" pitchFamily="34" charset="0"/>
              </a:rPr>
              <a:t>) Innovation &amp; </a:t>
            </a:r>
            <a:r>
              <a:rPr lang="en-US" sz="1600" dirty="0" smtClean="0">
                <a:latin typeface="Arial Narrow" pitchFamily="34" charset="0"/>
              </a:rPr>
              <a:t>Change.</a:t>
            </a:r>
            <a:endParaRPr lang="en-US" sz="1600" dirty="0" smtClean="0">
              <a:latin typeface="Arial Narrow" pitchFamily="34" charset="0"/>
            </a:endParaRPr>
          </a:p>
          <a:p>
            <a:endParaRPr lang="en-US" sz="1600" b="1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43108" y="1071546"/>
            <a:ext cx="6481778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Further initiatives 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(1/3) </a:t>
            </a:r>
            <a:endParaRPr lang="en-US" sz="3200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90950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0" descr="Sii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997623" cy="69373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2000240"/>
            <a:ext cx="835824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Internationalization</a:t>
            </a:r>
            <a:endParaRPr lang="en-US" b="1" u="sng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Lucida Sans Typewriter" pitchFamily="49" charset="0"/>
              </a:rPr>
              <a:t>Guidelines</a:t>
            </a:r>
          </a:p>
          <a:p>
            <a:pPr marL="722313" lvl="1" indent="-36830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Promote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initiatives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paying specific attention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to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SME’s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722313" lvl="1" indent="-36830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Support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the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organization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of demonstrative systems to facilitate and accelerate the trade penetration process</a:t>
            </a:r>
          </a:p>
          <a:p>
            <a:pPr marL="722313" lvl="1" indent="-36830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Organize 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meetings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and contacts with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European and Extra-European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clusters</a:t>
            </a:r>
          </a:p>
          <a:p>
            <a:pPr marL="722313" lvl="1" indent="-36830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Identify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scenarios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and approaches to p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romote marketing actions.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endParaRPr lang="en-US" b="1" dirty="0" smtClean="0">
              <a:solidFill>
                <a:schemeClr val="accent3">
                  <a:lumMod val="50000"/>
                </a:schemeClr>
              </a:solidFill>
              <a:latin typeface="Lucida Sans Typewriter" pitchFamily="49" charset="0"/>
            </a:endParaRP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Lucida Sans Typewriter" pitchFamily="49" charset="0"/>
              </a:rPr>
              <a:t>Main goals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Lucida Sans Typewriter" pitchFamily="49" charset="0"/>
            </a:endParaRPr>
          </a:p>
          <a:p>
            <a:pPr marL="717550" lvl="2" indent="-363538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Favour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the growth of SMEs and of the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SIIT Cluster towards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emerging territories and markets </a:t>
            </a:r>
          </a:p>
          <a:p>
            <a:pPr marL="717550" lvl="2" indent="-363538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romoting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partnerships and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development of activities in cooperation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with European and Extra-European High-Tech Clusters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(already operating a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MoU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with </a:t>
            </a:r>
            <a:r>
              <a:rPr lang="en-US" sz="1600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Pôle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Capenergies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)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717550" lvl="2" indent="-363538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Create a common portfolio of offer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of services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and products of the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SMEs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to promote abroad 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717550" lvl="2" indent="-363538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Worldwide promotion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and spread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of the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technologies of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SIIT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endParaRPr lang="en-US" sz="1600" b="1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43108" y="1071546"/>
            <a:ext cx="6481778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Further initiatives 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(2/3) </a:t>
            </a:r>
            <a:endParaRPr lang="en-US" sz="3200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90950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0" descr="Sii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997623" cy="69373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143108" y="1071546"/>
            <a:ext cx="6481778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Further initiatives 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(3/3) </a:t>
            </a:r>
            <a:endParaRPr lang="en-US" sz="3200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8" name="Picture 7" descr="Villa_Bombr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714488"/>
            <a:ext cx="3230618" cy="2064638"/>
          </a:xfrm>
          <a:prstGeom prst="rect">
            <a:avLst/>
          </a:prstGeom>
          <a:effectLst>
            <a:outerShdw blurRad="50800" dist="50800" dir="24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71538" y="2357431"/>
            <a:ext cx="41434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u="sng" dirty="0" smtClean="0">
                <a:solidFill>
                  <a:schemeClr val="accent3">
                    <a:lumMod val="50000"/>
                  </a:schemeClr>
                </a:solidFill>
                <a:latin typeface="Lucida Sans Typewriter" pitchFamily="49" charset="0"/>
              </a:rPr>
              <a:t>Main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Lucida Sans Typewriter" pitchFamily="49" charset="0"/>
              </a:rPr>
              <a:t>executive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Lucida Sans Typewriter" pitchFamily="49" charset="0"/>
              </a:rPr>
              <a:t>offices </a:t>
            </a:r>
          </a:p>
          <a:p>
            <a:pPr>
              <a:spcBef>
                <a:spcPts val="600"/>
              </a:spcBef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Lucida Sans Typewriter" pitchFamily="49" charset="0"/>
              </a:rPr>
              <a:t>+ GRID node</a:t>
            </a:r>
            <a:endParaRPr lang="en-US" b="1" u="sng" dirty="0" smtClean="0">
              <a:solidFill>
                <a:schemeClr val="accent3">
                  <a:lumMod val="50000"/>
                </a:schemeClr>
              </a:solidFill>
              <a:latin typeface="Lucida Sans Typewriter" pitchFamily="49" charset="0"/>
            </a:endParaRPr>
          </a:p>
          <a:p>
            <a:pPr marL="722313" lvl="1" indent="-3683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Villa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Bombrini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–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Genova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Cornigliano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20" y="3857628"/>
            <a:ext cx="3490903" cy="253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78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143372" y="4214818"/>
            <a:ext cx="435771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Lucida Sans Typewriter" pitchFamily="49" charset="0"/>
              </a:rPr>
              <a:t>The SIIT Joint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Lucida Sans Typewriter" pitchFamily="49" charset="0"/>
              </a:rPr>
              <a:t>Lab</a:t>
            </a:r>
          </a:p>
          <a:p>
            <a:pPr>
              <a:spcBef>
                <a:spcPts val="600"/>
              </a:spcBef>
              <a:buFont typeface="Wingdings" pitchFamily="2" charset="2"/>
              <a:buChar char="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  1500 m</a:t>
            </a:r>
            <a:r>
              <a:rPr lang="en-US" b="1" baseline="30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2 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i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n Genova Campi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en-US" i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Six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laboratories: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Security, Infomobility, Automation, Energy, HW &amp; SW Technologies and Processes</a:t>
            </a:r>
          </a:p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+ offices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, meeting rooms and show 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434" y="193832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Infrastructure </a:t>
            </a:r>
            <a:r>
              <a:rPr lang="en-US" i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(available in 2010)</a:t>
            </a:r>
            <a:endParaRPr lang="en-US" i="1" u="sng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90950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785926"/>
            <a:ext cx="8501122" cy="448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it-IT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Established July 2009</a:t>
            </a:r>
          </a:p>
          <a:p>
            <a:pPr marL="654050" lvl="1" indent="-196850" algn="just">
              <a:lnSpc>
                <a:spcPct val="120000"/>
              </a:lnSpc>
              <a:spcBef>
                <a:spcPts val="1800"/>
              </a:spcBef>
            </a:pPr>
            <a:r>
              <a:rPr lang="it-IT" sz="2000" b="1" dirty="0" smtClean="0">
                <a:solidFill>
                  <a:srgbClr val="663300"/>
                </a:solidFill>
                <a:latin typeface="Comic Sans MS" pitchFamily="66" charset="0"/>
              </a:rPr>
              <a:t>Shareholders are:</a:t>
            </a:r>
          </a:p>
          <a:p>
            <a:pPr marL="1258888" lvl="2" indent="-414338">
              <a:lnSpc>
                <a:spcPct val="115000"/>
              </a:lnSpc>
              <a:buClr>
                <a:schemeClr val="accent2">
                  <a:lumMod val="50000"/>
                </a:schemeClr>
              </a:buClr>
              <a:buFont typeface="Webdings" pitchFamily="18" charset="2"/>
              <a:buChar char=""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Large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Enterprises</a:t>
            </a:r>
          </a:p>
          <a:p>
            <a:pPr marL="1258888" lvl="3">
              <a:lnSpc>
                <a:spcPct val="115000"/>
              </a:lnSpc>
              <a:buClr>
                <a:schemeClr val="accent2">
                  <a:lumMod val="50000"/>
                </a:schemeClr>
              </a:buClr>
            </a:pPr>
            <a:r>
              <a:rPr lang="it-IT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(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Fincantieri, Finmeccanica, Intermarine, Termomeccanica, Cantieri San Lorenzo) </a:t>
            </a:r>
          </a:p>
          <a:p>
            <a:pPr marL="1258888" lvl="2" indent="-414338" algn="just">
              <a:lnSpc>
                <a:spcPct val="115000"/>
              </a:lnSpc>
              <a:buClr>
                <a:schemeClr val="accent2">
                  <a:lumMod val="50000"/>
                </a:schemeClr>
              </a:buClr>
              <a:buFont typeface="Webdings" pitchFamily="18" charset="2"/>
              <a:buChar char=""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More than 60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SME’s grouped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in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“</a:t>
            </a:r>
            <a:r>
              <a:rPr lang="it-IT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Consorzio Tecnomar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”</a:t>
            </a:r>
            <a:endParaRPr lang="it-IT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1258888" lvl="2" indent="-414338" algn="just">
              <a:lnSpc>
                <a:spcPct val="115000"/>
              </a:lnSpc>
              <a:buClr>
                <a:schemeClr val="accent2">
                  <a:lumMod val="50000"/>
                </a:schemeClr>
              </a:buClr>
              <a:buFont typeface="Webdings" pitchFamily="18" charset="2"/>
              <a:buChar char=""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University of Genoa</a:t>
            </a:r>
            <a:endParaRPr lang="it-IT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1258888" lvl="2" indent="-414338" algn="just">
              <a:lnSpc>
                <a:spcPct val="115000"/>
              </a:lnSpc>
              <a:buClr>
                <a:schemeClr val="accent2">
                  <a:lumMod val="50000"/>
                </a:schemeClr>
              </a:buClr>
              <a:buFont typeface="Webdings" pitchFamily="18" charset="2"/>
              <a:buChar char=""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Public Research Centers  (CNR, INGV, ENEA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)</a:t>
            </a:r>
            <a:endParaRPr lang="it-IT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1258888" lvl="2" indent="-414338" algn="just">
              <a:lnSpc>
                <a:spcPct val="115000"/>
              </a:lnSpc>
              <a:buClr>
                <a:schemeClr val="accent2">
                  <a:lumMod val="50000"/>
                </a:schemeClr>
              </a:buClr>
              <a:buFont typeface="Webdings" pitchFamily="18" charset="2"/>
              <a:buChar char=""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Cassa di Risparmio della Spezia </a:t>
            </a:r>
          </a:p>
          <a:p>
            <a:pPr marL="1258888" lvl="2" indent="-414338" algn="just">
              <a:lnSpc>
                <a:spcPct val="115000"/>
              </a:lnSpc>
              <a:buClr>
                <a:schemeClr val="accent2">
                  <a:lumMod val="50000"/>
                </a:schemeClr>
              </a:buClr>
              <a:buFont typeface="Webdings" pitchFamily="18" charset="2"/>
              <a:buChar char=""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Chamber of Commerce of La Spezia</a:t>
            </a:r>
          </a:p>
          <a:p>
            <a:pPr marL="1258888" lvl="2" indent="-414338" algn="just">
              <a:lnSpc>
                <a:spcPct val="115000"/>
              </a:lnSpc>
              <a:spcAft>
                <a:spcPct val="25000"/>
              </a:spcAft>
              <a:buClr>
                <a:schemeClr val="accent2">
                  <a:lumMod val="50000"/>
                </a:schemeClr>
              </a:buClr>
              <a:buFont typeface="Webdings" pitchFamily="18" charset="2"/>
              <a:buChar char=""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Liguria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Region</a:t>
            </a:r>
            <a:endParaRPr lang="it-IT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1258888" lvl="2" indent="-414338" algn="just">
              <a:lnSpc>
                <a:spcPct val="115000"/>
              </a:lnSpc>
              <a:spcAft>
                <a:spcPct val="25000"/>
              </a:spcAft>
              <a:buClr>
                <a:schemeClr val="accent2">
                  <a:lumMod val="50000"/>
                </a:schemeClr>
              </a:buClr>
              <a:buFont typeface="Webdings" pitchFamily="18" charset="2"/>
              <a:buChar char=""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Ministries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of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Defence and of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University and Research </a:t>
            </a:r>
            <a:endParaRPr lang="it-IT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endParaRPr lang="en-US" sz="1600" b="1" dirty="0" smtClean="0"/>
          </a:p>
        </p:txBody>
      </p:sp>
      <p:pic>
        <p:nvPicPr>
          <p:cNvPr id="13" name="Picture 1030"/>
          <p:cNvPicPr>
            <a:picLocks noChangeAspect="1" noChangeArrowheads="1"/>
          </p:cNvPicPr>
          <p:nvPr/>
        </p:nvPicPr>
        <p:blipFill>
          <a:blip r:embed="rId2" cstate="print"/>
          <a:srcRect l="24280" t="46588" r="24167" b="31549"/>
          <a:stretch>
            <a:fillRect/>
          </a:stretch>
        </p:blipFill>
        <p:spPr bwMode="auto">
          <a:xfrm>
            <a:off x="428596" y="928670"/>
            <a:ext cx="2000264" cy="60034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571736" y="714356"/>
            <a:ext cx="5981712" cy="928694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L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igurian </a:t>
            </a: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D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istrict of </a:t>
            </a: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M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arine </a:t>
            </a: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T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echnologies</a:t>
            </a:r>
            <a:endParaRPr lang="en-US" sz="2800" i="1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90950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785926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5000"/>
              </a:lnSpc>
            </a:pPr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Macro Areas :</a:t>
            </a:r>
          </a:p>
          <a:p>
            <a:pPr marL="457200" indent="-457200" algn="just">
              <a:lnSpc>
                <a:spcPct val="125000"/>
              </a:lnSpc>
              <a:buFontTx/>
              <a:buAutoNum type="arabicPeriod"/>
            </a:pPr>
            <a:r>
              <a:rPr lang="it-IT" sz="1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Defence</a:t>
            </a:r>
            <a:r>
              <a:rPr lang="it-IT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1600" b="1" dirty="0" smtClean="0">
                <a:solidFill>
                  <a:srgbClr val="800000"/>
                </a:solidFill>
                <a:latin typeface="+mj-lt"/>
              </a:rPr>
              <a:t>Naval System Development :</a:t>
            </a:r>
          </a:p>
          <a:p>
            <a:pPr marL="457200" indent="-457200" algn="just">
              <a:lnSpc>
                <a:spcPct val="125000"/>
              </a:lnSpc>
              <a:buFontTx/>
              <a:buAutoNum type="arabicPeriod" startAt="2"/>
            </a:pPr>
            <a:r>
              <a:rPr lang="it-IT" sz="1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Commercial</a:t>
            </a:r>
            <a:r>
              <a:rPr lang="it-IT" sz="1600" b="1" dirty="0" smtClean="0">
                <a:solidFill>
                  <a:srgbClr val="800000"/>
                </a:solidFill>
                <a:latin typeface="+mj-lt"/>
              </a:rPr>
              <a:t>  Ships and Leisure Yachts and Megayachts Development</a:t>
            </a:r>
          </a:p>
          <a:p>
            <a:pPr marL="457200" indent="-457200" algn="just">
              <a:lnSpc>
                <a:spcPct val="125000"/>
              </a:lnSpc>
              <a:buFontTx/>
              <a:buAutoNum type="arabicPeriod" startAt="3"/>
            </a:pPr>
            <a:r>
              <a:rPr lang="it-IT" sz="1600" b="1" dirty="0" smtClean="0">
                <a:solidFill>
                  <a:srgbClr val="800000"/>
                </a:solidFill>
                <a:latin typeface="+mj-lt"/>
              </a:rPr>
              <a:t>Monitoring, Protection, Safety and Security for </a:t>
            </a:r>
            <a:r>
              <a:rPr lang="it-IT" sz="1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Marine Environment</a:t>
            </a:r>
          </a:p>
          <a:p>
            <a:pPr marL="457200" indent="-457200"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it-IT" sz="1600" b="1" dirty="0" smtClean="0">
                <a:solidFill>
                  <a:srgbClr val="3333CC"/>
                </a:solidFill>
                <a:latin typeface="Lucida Sans" pitchFamily="34" charset="0"/>
              </a:rPr>
              <a:t> </a:t>
            </a:r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Research Areas :</a:t>
            </a:r>
          </a:p>
          <a:p>
            <a:pPr marL="457200" indent="-457200" algn="just">
              <a:spcBef>
                <a:spcPct val="25000"/>
              </a:spcBef>
              <a:buFontTx/>
              <a:buChar char="•"/>
            </a:pP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Innovative and Environmentally Sustainable Product/Process in </a:t>
            </a:r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Shipbuilding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16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(military and civil)</a:t>
            </a:r>
          </a:p>
          <a:p>
            <a:pPr marL="457200" indent="-457200" algn="just">
              <a:spcBef>
                <a:spcPct val="25000"/>
              </a:spcBef>
              <a:buFontTx/>
              <a:buChar char="•"/>
            </a:pP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Innovative  and Eco-sustainable products for </a:t>
            </a:r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Yachts, Megayachts and Interior Design</a:t>
            </a:r>
          </a:p>
          <a:p>
            <a:pPr marL="457200" indent="-457200" algn="just">
              <a:spcBef>
                <a:spcPct val="25000"/>
              </a:spcBef>
              <a:buFontTx/>
              <a:buChar char="•"/>
            </a:pPr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 –Shore Platform 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Energy Production and Regassifier</a:t>
            </a:r>
          </a:p>
          <a:p>
            <a:pPr marL="457200" indent="-457200" algn="just">
              <a:spcBef>
                <a:spcPct val="25000"/>
              </a:spcBef>
              <a:buFontTx/>
              <a:buChar char="•"/>
            </a:pPr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Naval and Maritime Systems 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(military and civil), Automation Equipment, Components and Instrumentations;</a:t>
            </a:r>
          </a:p>
          <a:p>
            <a:pPr marL="457200" indent="-457200" algn="just">
              <a:spcBef>
                <a:spcPct val="25000"/>
              </a:spcBef>
              <a:buFontTx/>
              <a:buChar char="•"/>
            </a:pP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Instruments and Equipment for  </a:t>
            </a:r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Undersea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Application</a:t>
            </a:r>
          </a:p>
          <a:p>
            <a:pPr marL="457200" indent="-457200" algn="just">
              <a:spcBef>
                <a:spcPct val="25000"/>
              </a:spcBef>
              <a:buFontTx/>
              <a:buChar char="•"/>
            </a:pPr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Logistics</a:t>
            </a:r>
          </a:p>
          <a:p>
            <a:pPr marL="457200" indent="-457200" algn="just">
              <a:spcBef>
                <a:spcPct val="25000"/>
              </a:spcBef>
              <a:buFontTx/>
              <a:buChar char="•"/>
            </a:pPr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Advanced Materials 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marine applications.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3" name="Picture 1030"/>
          <p:cNvPicPr>
            <a:picLocks noChangeAspect="1" noChangeArrowheads="1"/>
          </p:cNvPicPr>
          <p:nvPr/>
        </p:nvPicPr>
        <p:blipFill>
          <a:blip r:embed="rId2" cstate="print"/>
          <a:srcRect l="24280" t="46588" r="24167" b="31549"/>
          <a:stretch>
            <a:fillRect/>
          </a:stretch>
        </p:blipFill>
        <p:spPr bwMode="auto">
          <a:xfrm>
            <a:off x="428596" y="928670"/>
            <a:ext cx="2000264" cy="60034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857488" y="785794"/>
            <a:ext cx="5695960" cy="928694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Areas of Interest</a:t>
            </a:r>
            <a:endParaRPr lang="en-US" sz="2800" i="1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90950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785926"/>
            <a:ext cx="8501122" cy="442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Promoting base and applied research  by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sharing knowledge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among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Universities, Research institutions and enterprises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;</a:t>
            </a:r>
            <a:endParaRPr lang="it-IT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66700" indent="-266700"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elaboration/promotion and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laboratory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creation in line  with European strategic objectives;</a:t>
            </a:r>
          </a:p>
          <a:p>
            <a:pPr marL="266700" indent="-266700"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Identification and activation of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funding processes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and/or Venture Capital at regional, national and European level;</a:t>
            </a:r>
          </a:p>
          <a:p>
            <a:pPr marL="266700" indent="-266700"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Promoting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sinergies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with other national technology districts;</a:t>
            </a:r>
          </a:p>
          <a:p>
            <a:pPr marL="266700" indent="-266700"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Developing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international relations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between the scientific and the business communities of Liguria and other technopoles through memorandums of understanding and partnership agreements and related marketing activities (e.g.: the Partnership agreement with </a:t>
            </a:r>
            <a:r>
              <a:rPr lang="it-IT" b="1" i="1" dirty="0" smtClean="0">
                <a:solidFill>
                  <a:srgbClr val="663300"/>
                </a:solidFill>
                <a:latin typeface="+mj-lt"/>
              </a:rPr>
              <a:t>Pole Mer Paca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 </a:t>
            </a:r>
            <a:r>
              <a:rPr lang="it-IT" b="1" i="1" dirty="0" smtClean="0">
                <a:solidFill>
                  <a:srgbClr val="663300"/>
                </a:solidFill>
                <a:latin typeface="+mj-lt"/>
              </a:rPr>
              <a:t>Bretagne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of June 2009)</a:t>
            </a:r>
          </a:p>
        </p:txBody>
      </p:sp>
      <p:pic>
        <p:nvPicPr>
          <p:cNvPr id="13" name="Picture 1030"/>
          <p:cNvPicPr>
            <a:picLocks noChangeAspect="1" noChangeArrowheads="1"/>
          </p:cNvPicPr>
          <p:nvPr/>
        </p:nvPicPr>
        <p:blipFill>
          <a:blip r:embed="rId2" cstate="print"/>
          <a:srcRect l="24280" t="46588" r="24167" b="31549"/>
          <a:stretch>
            <a:fillRect/>
          </a:stretch>
        </p:blipFill>
        <p:spPr bwMode="auto">
          <a:xfrm>
            <a:off x="428596" y="928670"/>
            <a:ext cx="2000264" cy="60034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857488" y="785794"/>
            <a:ext cx="5695960" cy="928694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Strategic </a:t>
            </a: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Objectives and </a:t>
            </a: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Guidelines</a:t>
            </a:r>
            <a:endParaRPr lang="it-IT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90950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2214554"/>
            <a:ext cx="850112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A Joint Action of MIUR, MiSE and Liguria Region </a:t>
            </a:r>
          </a:p>
          <a:p>
            <a:pPr algn="just">
              <a:lnSpc>
                <a:spcPct val="125000"/>
              </a:lnSpc>
            </a:pPr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will support:</a:t>
            </a:r>
            <a:endParaRPr lang="it-IT" sz="2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  <a:p>
            <a:pPr marL="925513" lvl="2" indent="-277813" algn="just">
              <a:lnSpc>
                <a:spcPct val="110000"/>
              </a:lnSpc>
              <a:spcBef>
                <a:spcPts val="1200"/>
              </a:spcBef>
              <a:spcAft>
                <a:spcPct val="25000"/>
              </a:spcAft>
              <a:buFontTx/>
              <a:buChar char="•"/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21,00 M€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 Industrial Research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/ Large Projects </a:t>
            </a:r>
            <a:endParaRPr lang="it-IT" sz="20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25513" lvl="2" indent="-277813" algn="just">
              <a:lnSpc>
                <a:spcPct val="110000"/>
              </a:lnSpc>
              <a:spcAft>
                <a:spcPct val="25000"/>
              </a:spcAft>
              <a:buFontTx/>
              <a:buChar char="•"/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5,00 M€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Technological Infrastructure</a:t>
            </a:r>
          </a:p>
          <a:p>
            <a:pPr marL="925513" lvl="2" indent="-277813">
              <a:lnSpc>
                <a:spcPct val="110000"/>
              </a:lnSpc>
              <a:spcAft>
                <a:spcPct val="25000"/>
              </a:spcAft>
              <a:buFontTx/>
              <a:buChar char="•"/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14,00 M€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Industrial Research Project and Enterprises  Internationalization, focusing on SMEs </a:t>
            </a:r>
          </a:p>
          <a:p>
            <a:pPr marL="925513" lvl="2" indent="-277813" algn="just">
              <a:lnSpc>
                <a:spcPct val="110000"/>
              </a:lnSpc>
              <a:spcAft>
                <a:spcPct val="25000"/>
              </a:spcAft>
              <a:buFontTx/>
              <a:buChar char="•"/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8,00 M€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High Level Education.</a:t>
            </a:r>
          </a:p>
          <a:p>
            <a:pPr marL="11113" indent="-277813" algn="just">
              <a:lnSpc>
                <a:spcPct val="110000"/>
              </a:lnSpc>
              <a:spcBef>
                <a:spcPts val="1200"/>
              </a:spcBef>
              <a:spcAft>
                <a:spcPct val="25000"/>
              </a:spcAft>
            </a:pPr>
            <a:r>
              <a:rPr lang="it-IT" sz="2000" b="1" dirty="0" smtClean="0">
                <a:solidFill>
                  <a:srgbClr val="800000"/>
                </a:solidFill>
                <a:latin typeface="+mj-lt"/>
              </a:rPr>
              <a:t>	 </a:t>
            </a:r>
            <a:r>
              <a:rPr lang="it-IT" sz="2000" b="1" dirty="0" smtClean="0">
                <a:solidFill>
                  <a:srgbClr val="800000"/>
                </a:solidFill>
                <a:latin typeface="+mj-lt"/>
              </a:rPr>
              <a:t>With </a:t>
            </a:r>
            <a:r>
              <a:rPr lang="it-IT" sz="2000" b="1" dirty="0" smtClean="0">
                <a:solidFill>
                  <a:srgbClr val="800000"/>
                </a:solidFill>
                <a:latin typeface="+mj-lt"/>
              </a:rPr>
              <a:t>private investments </a:t>
            </a:r>
            <a:r>
              <a:rPr lang="it-IT" sz="2000" b="1" dirty="0" smtClean="0">
                <a:solidFill>
                  <a:srgbClr val="800000"/>
                </a:solidFill>
                <a:latin typeface="+mj-lt"/>
              </a:rPr>
              <a:t>the total funding will reach </a:t>
            </a:r>
            <a:r>
              <a:rPr lang="it-IT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120,00 M</a:t>
            </a:r>
            <a:r>
              <a:rPr lang="it-IT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€</a:t>
            </a:r>
            <a:endParaRPr lang="it-IT" sz="20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1030"/>
          <p:cNvPicPr>
            <a:picLocks noChangeAspect="1" noChangeArrowheads="1"/>
          </p:cNvPicPr>
          <p:nvPr/>
        </p:nvPicPr>
        <p:blipFill>
          <a:blip r:embed="rId2" cstate="print"/>
          <a:srcRect l="24280" t="46588" r="24167" b="31549"/>
          <a:stretch>
            <a:fillRect/>
          </a:stretch>
        </p:blipFill>
        <p:spPr bwMode="auto">
          <a:xfrm>
            <a:off x="428596" y="928670"/>
            <a:ext cx="2000264" cy="60034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857488" y="785794"/>
            <a:ext cx="5695960" cy="928694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Activity program and funding</a:t>
            </a:r>
            <a:endParaRPr lang="en-US" sz="2800" i="1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90950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2857496"/>
            <a:ext cx="55721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Four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Labs for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research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centers and enterprises</a:t>
            </a:r>
          </a:p>
          <a:p>
            <a:pPr marL="628650" algn="just">
              <a:buFont typeface="Arial" pitchFamily="34" charset="0"/>
              <a:buChar char="•"/>
            </a:pPr>
            <a:r>
              <a:rPr lang="it-IT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it-IT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Fluidodynamics</a:t>
            </a:r>
            <a:endParaRPr lang="it-IT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28650" algn="just">
              <a:buFont typeface="Arial" pitchFamily="34" charset="0"/>
              <a:buChar char="•"/>
            </a:pPr>
            <a:r>
              <a:rPr lang="it-IT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it-IT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Advanced </a:t>
            </a:r>
            <a:r>
              <a:rPr lang="it-IT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Materials</a:t>
            </a:r>
          </a:p>
          <a:p>
            <a:pPr marL="628650" algn="just">
              <a:buFont typeface="Arial" pitchFamily="34" charset="0"/>
              <a:buChar char="•"/>
            </a:pPr>
            <a:r>
              <a:rPr lang="it-IT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it-IT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 </a:t>
            </a:r>
            <a:r>
              <a:rPr lang="it-IT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Performance Computing</a:t>
            </a:r>
          </a:p>
          <a:p>
            <a:pPr marL="628650" algn="just">
              <a:buFont typeface="Arial" pitchFamily="34" charset="0"/>
              <a:buChar char="•"/>
            </a:pPr>
            <a:r>
              <a:rPr lang="it-IT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it-IT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Multifunctional </a:t>
            </a:r>
            <a:r>
              <a:rPr lang="it-IT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Hyperbaric </a:t>
            </a:r>
            <a:r>
              <a:rPr lang="it-IT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Chamber</a:t>
            </a:r>
          </a:p>
          <a:p>
            <a:pPr algn="just">
              <a:spcBef>
                <a:spcPts val="1800"/>
              </a:spcBef>
            </a:pPr>
            <a:r>
              <a:rPr lang="it-IT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particular the </a:t>
            </a:r>
          </a:p>
          <a:p>
            <a:pPr lvl="1" algn="just">
              <a:spcBef>
                <a:spcPts val="600"/>
              </a:spcBef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Computing Center (HPC) </a:t>
            </a:r>
            <a:endParaRPr lang="it-IT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600"/>
              </a:spcBef>
            </a:pPr>
            <a:r>
              <a:rPr lang="it-IT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</a:t>
            </a:r>
            <a:r>
              <a:rPr lang="it-IT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already available and operational providing   advanced services to Enterprises, Universities and Research Centers</a:t>
            </a:r>
          </a:p>
          <a:p>
            <a:pPr algn="just"/>
            <a:endParaRPr lang="it-IT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1030"/>
          <p:cNvPicPr>
            <a:picLocks noChangeAspect="1" noChangeArrowheads="1"/>
          </p:cNvPicPr>
          <p:nvPr/>
        </p:nvPicPr>
        <p:blipFill>
          <a:blip r:embed="rId2" cstate="print"/>
          <a:srcRect l="24280" t="46588" r="24167" b="31549"/>
          <a:stretch>
            <a:fillRect/>
          </a:stretch>
        </p:blipFill>
        <p:spPr bwMode="auto">
          <a:xfrm>
            <a:off x="428596" y="928670"/>
            <a:ext cx="2000264" cy="60034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857488" y="785794"/>
            <a:ext cx="5695960" cy="928694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Location </a:t>
            </a: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and Technological </a:t>
            </a: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Infrastructure</a:t>
            </a:r>
            <a:endParaRPr lang="it-IT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8" name="Picture 7" descr="superc_nur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643314"/>
            <a:ext cx="2199222" cy="2490785"/>
          </a:xfrm>
          <a:prstGeom prst="rect">
            <a:avLst/>
          </a:prstGeom>
          <a:effectLst>
            <a:outerShdw blurRad="50800" dist="88900" dir="2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214311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DLTM is presently negotiating with the Italian Navy to use areas with direct sea access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91016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00100" y="928670"/>
            <a:ext cx="741784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solidFill>
                  <a:srgbClr val="CC0000"/>
                </a:solidFill>
                <a:latin typeface="Matura MT Script Capitals" pitchFamily="66" charset="0"/>
              </a:rPr>
              <a:t>Thank You from….</a:t>
            </a:r>
          </a:p>
        </p:txBody>
      </p:sp>
      <p:pic>
        <p:nvPicPr>
          <p:cNvPr id="6" name="Picture 6" descr="1400 X 1050 Lante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463" y="1800225"/>
            <a:ext cx="5214974" cy="3913319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  <a:effectLst>
            <a:outerShdw blurRad="63500" dist="101600" dir="2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14546" y="5929330"/>
            <a:ext cx="5212884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333399"/>
                </a:solidFill>
                <a:latin typeface="Matura MT Script Capitals" pitchFamily="66" charset="0"/>
              </a:rPr>
              <a:t>Genoa port and lighthouse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Regional Competitiveness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 a </a:t>
            </a:r>
            <a:r>
              <a:rPr lang="en-US" altLang="ko-KR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knowledge-driven economy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new job and wealth creation derive from the accelerated commercialization of innovative, world-class technological products and services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 region’s accumulated </a:t>
            </a:r>
            <a:r>
              <a:rPr lang="en-US" altLang="ko-KR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research and innovation assets 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may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enable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growth of entrepreneurial knowledge-based enterprises in that region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ko-KR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High-Tech Clusters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represent instruments with great potential to improve the level of technology and the competitiveness of the productive system in a given territory: they are regional aggregations of high-technology-content activities, including both research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activities and industrial production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Within this model the regional government plays a crucial role in identifying each </a:t>
            </a:r>
            <a:r>
              <a:rPr lang="en-US" altLang="ko-KR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Cluster mission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in defining the strengths and weaknesses of the territorial area concerned, in initiating innovation activities and in identifying potentially positive social and economic dynamics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91016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r>
              <a:rPr lang="it-IT" dirty="0" smtClean="0"/>
              <a:t>…and in Liguria?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m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643050"/>
            <a:ext cx="6200788" cy="4521408"/>
          </a:xfrm>
          <a:prstGeom prst="rect">
            <a:avLst/>
          </a:prstGeom>
          <a:effectLst>
            <a:outerShdw blurRad="50800" dist="101600" dir="2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10" name="Picture 14" descr="fritali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071678"/>
            <a:ext cx="5000660" cy="3858479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1" name="Picture 10" descr="the_cast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714488"/>
            <a:ext cx="2038711" cy="2571768"/>
          </a:xfrm>
          <a:prstGeom prst="rect">
            <a:avLst/>
          </a:prstGeom>
          <a:effectLst>
            <a:outerShdw blurRad="50800" dist="76200" dir="84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785918" y="1714488"/>
            <a:ext cx="707236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it-IT" sz="3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Liguria … is a </a:t>
            </a:r>
            <a:r>
              <a:rPr lang="it-IT" sz="3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bridge between….</a:t>
            </a:r>
          </a:p>
          <a:p>
            <a:pPr marL="1824038" lvl="3" indent="-452438">
              <a:buClr>
                <a:srgbClr val="FFC000"/>
              </a:buClr>
              <a:buFont typeface="Wingdings" pitchFamily="2" charset="2"/>
              <a:buChar char=""/>
            </a:pP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North and South</a:t>
            </a:r>
          </a:p>
          <a:p>
            <a:pPr marL="1824038" lvl="3" indent="-452438">
              <a:buClr>
                <a:srgbClr val="FFC000"/>
              </a:buClr>
              <a:buFont typeface="Wingdings" pitchFamily="2" charset="2"/>
              <a:buChar char=""/>
            </a:pP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East and West</a:t>
            </a:r>
          </a:p>
          <a:p>
            <a:pPr marL="1824038" lvl="3" indent="-452438">
              <a:buClr>
                <a:srgbClr val="FFC000"/>
              </a:buClr>
              <a:buFont typeface="Wingdings" pitchFamily="2" charset="2"/>
              <a:buChar char=""/>
            </a:pP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mountains and the sea</a:t>
            </a:r>
          </a:p>
          <a:p>
            <a:pPr marL="1824038" lvl="3" indent="-452438">
              <a:buClr>
                <a:srgbClr val="FFC000"/>
              </a:buClr>
              <a:buFont typeface="Wingdings" pitchFamily="2" charset="2"/>
              <a:buChar char=""/>
            </a:pP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Europe and the Mediterranean</a:t>
            </a:r>
          </a:p>
          <a:p>
            <a:pPr marL="1824038" lvl="3" indent="-452438">
              <a:buClr>
                <a:srgbClr val="FFC000"/>
              </a:buClr>
              <a:buFont typeface="Wingdings" pitchFamily="2" charset="2"/>
              <a:buChar char=""/>
            </a:pP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……….</a:t>
            </a:r>
            <a:endParaRPr lang="it-IT" sz="32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2438" indent="-452438">
              <a:buClr>
                <a:srgbClr val="FFC000"/>
              </a:buClr>
            </a:pPr>
            <a:endParaRPr lang="it-IT" sz="32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2438" indent="-452438">
              <a:buClr>
                <a:srgbClr val="FFC000"/>
              </a:buClr>
            </a:pP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High-tech Clusters may be a bridge </a:t>
            </a:r>
          </a:p>
          <a:p>
            <a:pPr marL="1366838" lvl="2" indent="-452438">
              <a:buClr>
                <a:srgbClr val="FFC000"/>
              </a:buClr>
            </a:pPr>
            <a:r>
              <a:rPr lang="it-IT" sz="3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between past and future</a:t>
            </a:r>
            <a:endParaRPr lang="en-US" sz="32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High-Tech Clusters in Liguria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05264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71670" y="2285992"/>
            <a:ext cx="6615130" cy="121444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I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ntegrated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I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ntelligent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S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ystems and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T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echnologies</a:t>
            </a:r>
            <a:r>
              <a:rPr kumimoji="0" lang="it-IT" sz="2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it-IT" sz="28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(established in 2005)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8" name="Picture 60" descr="Sii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43182"/>
            <a:ext cx="1149352" cy="79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1030"/>
          <p:cNvPicPr>
            <a:picLocks noChangeAspect="1" noChangeArrowheads="1"/>
          </p:cNvPicPr>
          <p:nvPr/>
        </p:nvPicPr>
        <p:blipFill>
          <a:blip r:embed="rId3" cstate="print"/>
          <a:srcRect l="24280" t="46588" r="24167" b="31549"/>
          <a:stretch>
            <a:fillRect/>
          </a:stretch>
        </p:blipFill>
        <p:spPr bwMode="auto">
          <a:xfrm>
            <a:off x="714348" y="4286256"/>
            <a:ext cx="2000264" cy="60034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857488" y="4071942"/>
            <a:ext cx="5981712" cy="92869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L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igurian </a:t>
            </a: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D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istrict of </a:t>
            </a: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M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arine </a:t>
            </a: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T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echnologies </a:t>
            </a:r>
            <a:r>
              <a:rPr lang="it-IT" sz="28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(established in 2009)</a:t>
            </a:r>
            <a:endParaRPr lang="en-US" sz="2800" i="1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405330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428596" y="2143116"/>
          <a:ext cx="8286808" cy="412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214678" y="428604"/>
            <a:ext cx="5472122" cy="1071570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+mj-ea"/>
                <a:cs typeface="Lucida Sans Unicode" pitchFamily="34" charset="0"/>
              </a:rPr>
              <a:t>-</a:t>
            </a:r>
            <a:r>
              <a:rPr kumimoji="0" lang="it-IT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+mj-ea"/>
                <a:cs typeface="Lucida Sans Unicode" pitchFamily="34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+mj-ea"/>
                <a:cs typeface="Lucida Sans Unicode" pitchFamily="34" charset="0"/>
              </a:rPr>
              <a:t>Consortium Structure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10" name="Picture 60" descr="Sii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642918"/>
            <a:ext cx="1100354" cy="76517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70"/>
          <p:cNvGrpSpPr>
            <a:grpSpLocks/>
          </p:cNvGrpSpPr>
          <p:nvPr/>
        </p:nvGrpSpPr>
        <p:grpSpPr bwMode="auto">
          <a:xfrm>
            <a:off x="5501013" y="1142984"/>
            <a:ext cx="3473161" cy="5308618"/>
            <a:chOff x="3427" y="164"/>
            <a:chExt cx="2686" cy="3720"/>
          </a:xfrm>
        </p:grpSpPr>
        <p:grpSp>
          <p:nvGrpSpPr>
            <p:cNvPr id="45" name="Group 69"/>
            <p:cNvGrpSpPr>
              <a:grpSpLocks/>
            </p:cNvGrpSpPr>
            <p:nvPr/>
          </p:nvGrpSpPr>
          <p:grpSpPr bwMode="auto">
            <a:xfrm>
              <a:off x="4253" y="164"/>
              <a:ext cx="1860" cy="3720"/>
              <a:chOff x="4253" y="164"/>
              <a:chExt cx="1860" cy="3720"/>
            </a:xfrm>
          </p:grpSpPr>
          <p:sp>
            <p:nvSpPr>
              <p:cNvPr id="47" name="AutoShape 55"/>
              <p:cNvSpPr>
                <a:spLocks noChangeArrowheads="1"/>
              </p:cNvSpPr>
              <p:nvPr/>
            </p:nvSpPr>
            <p:spPr bwMode="auto">
              <a:xfrm>
                <a:off x="4253" y="164"/>
                <a:ext cx="1860" cy="372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 algn="ctr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8" name="Picture 40" descr="alcatel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16" y="1946"/>
                <a:ext cx="1043" cy="292"/>
              </a:xfrm>
              <a:prstGeom prst="rect">
                <a:avLst/>
              </a:prstGeom>
              <a:noFill/>
            </p:spPr>
          </p:pic>
          <p:pic>
            <p:nvPicPr>
              <p:cNvPr id="49" name="Picture 43" descr="ericsson_logo_darkblu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16" y="3095"/>
                <a:ext cx="1088" cy="223"/>
              </a:xfrm>
              <a:prstGeom prst="rect">
                <a:avLst/>
              </a:prstGeom>
              <a:noFill/>
            </p:spPr>
          </p:pic>
          <p:pic>
            <p:nvPicPr>
              <p:cNvPr id="50" name="Picture 44" descr="esaot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52" y="3445"/>
                <a:ext cx="816" cy="266"/>
              </a:xfrm>
              <a:prstGeom prst="rect">
                <a:avLst/>
              </a:prstGeom>
              <a:noFill/>
            </p:spPr>
          </p:pic>
          <p:pic>
            <p:nvPicPr>
              <p:cNvPr id="51" name="Picture 47" descr="imcetena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61" y="2774"/>
                <a:ext cx="907" cy="160"/>
              </a:xfrm>
              <a:prstGeom prst="rect">
                <a:avLst/>
              </a:prstGeom>
              <a:noFill/>
            </p:spPr>
          </p:pic>
          <p:grpSp>
            <p:nvGrpSpPr>
              <p:cNvPr id="52" name="Group 67"/>
              <p:cNvGrpSpPr>
                <a:grpSpLocks/>
              </p:cNvGrpSpPr>
              <p:nvPr/>
            </p:nvGrpSpPr>
            <p:grpSpPr bwMode="auto">
              <a:xfrm>
                <a:off x="4389" y="300"/>
                <a:ext cx="1589" cy="1501"/>
                <a:chOff x="4389" y="300"/>
                <a:chExt cx="1589" cy="1501"/>
              </a:xfrm>
            </p:grpSpPr>
            <p:pic>
              <p:nvPicPr>
                <p:cNvPr id="54" name="Picture 42" descr="Alsaldo_STS_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434" y="981"/>
                  <a:ext cx="907" cy="32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45" descr="selex_logo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05" y="300"/>
                  <a:ext cx="680" cy="41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46" descr="logo_ElsagDatama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797" y="754"/>
                  <a:ext cx="1089" cy="197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" name="Picture 48" descr="logo_AEN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389" y="1434"/>
                  <a:ext cx="907" cy="367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" name="Picture 49" descr="otomelara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5206" y="1298"/>
                  <a:ext cx="772" cy="31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" name="Picture 50" descr="selex-SI-specificaIT_10-color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389" y="300"/>
                  <a:ext cx="635" cy="379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53" name="Picture 51" descr="bombardier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434" y="2387"/>
                <a:ext cx="1360" cy="188"/>
              </a:xfrm>
              <a:prstGeom prst="rect">
                <a:avLst/>
              </a:prstGeom>
              <a:noFill/>
            </p:spPr>
          </p:pic>
        </p:grp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 flipV="1">
              <a:off x="3427" y="1661"/>
              <a:ext cx="826" cy="3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diamond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428604"/>
            <a:ext cx="6615130" cy="500066"/>
          </a:xfrm>
        </p:spPr>
        <p:txBody>
          <a:bodyPr>
            <a:normAutofit fontScale="90000"/>
          </a:bodyPr>
          <a:lstStyle/>
          <a:p>
            <a:r>
              <a:rPr lang="it-IT" sz="3100" dirty="0" smtClean="0">
                <a:latin typeface="Arial Narrow" pitchFamily="34" charset="0"/>
              </a:rPr>
              <a:t>-</a:t>
            </a:r>
            <a:r>
              <a:rPr lang="it-IT" dirty="0" smtClean="0">
                <a:latin typeface="Arial Narrow" pitchFamily="34" charset="0"/>
              </a:rPr>
              <a:t> </a:t>
            </a:r>
            <a:r>
              <a:rPr lang="it-IT" sz="3100" dirty="0" smtClean="0">
                <a:latin typeface="Arial Narrow" pitchFamily="34" charset="0"/>
              </a:rPr>
              <a:t>Integrated Intelligent Systems and Technologies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19578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86050" y="4300538"/>
            <a:ext cx="78581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kumimoji="0" lang="en-GB" sz="1600" b="1" i="1" dirty="0">
                <a:latin typeface="Tahoma" pitchFamily="34" charset="0"/>
              </a:rPr>
              <a:t>SME’s</a:t>
            </a:r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319088" y="1736725"/>
            <a:ext cx="6189662" cy="3430588"/>
          </a:xfrm>
          <a:prstGeom prst="ellipse">
            <a:avLst/>
          </a:prstGeom>
          <a:noFill/>
          <a:ln w="38100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2533650" y="4184650"/>
            <a:ext cx="1403350" cy="571500"/>
          </a:xfrm>
          <a:prstGeom prst="ellips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3937000" y="4117975"/>
            <a:ext cx="1014413" cy="358775"/>
          </a:xfrm>
          <a:prstGeom prst="line">
            <a:avLst/>
          </a:prstGeom>
          <a:noFill/>
          <a:ln w="38100">
            <a:solidFill>
              <a:srgbClr val="00339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847725" y="3429000"/>
            <a:ext cx="1638300" cy="720725"/>
          </a:xfrm>
          <a:prstGeom prst="ellips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1643042" y="4143380"/>
            <a:ext cx="822346" cy="323845"/>
          </a:xfrm>
          <a:prstGeom prst="line">
            <a:avLst/>
          </a:prstGeom>
          <a:noFill/>
          <a:ln w="38100">
            <a:solidFill>
              <a:srgbClr val="00339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 rot="16257">
            <a:off x="4248150" y="3613150"/>
            <a:ext cx="14049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0" lang="en-GB" sz="1600" b="1" i="1">
                <a:latin typeface="Tahoma" pitchFamily="34" charset="0"/>
              </a:rPr>
              <a:t>Major LE’s</a:t>
            </a: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 rot="16257">
            <a:off x="4013200" y="3522663"/>
            <a:ext cx="1763713" cy="574675"/>
          </a:xfrm>
          <a:prstGeom prst="ellips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1" descr="repit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1071546"/>
            <a:ext cx="566737" cy="5826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1" name="Picture 12" descr="logo-regione-liguri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98663" y="2060575"/>
            <a:ext cx="577850" cy="533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519363" y="2817813"/>
            <a:ext cx="1608137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kumimoji="0" lang="en-GB" sz="1600" b="1" i="1" dirty="0">
                <a:latin typeface="Tahoma" pitchFamily="34" charset="0"/>
              </a:rPr>
              <a:t>University</a:t>
            </a:r>
          </a:p>
          <a:p>
            <a:pPr algn="ctr" eaLnBrk="1" hangingPunct="1"/>
            <a:r>
              <a:rPr kumimoji="0" lang="en-GB" sz="1600" b="1" i="1" dirty="0">
                <a:latin typeface="Tahoma" pitchFamily="34" charset="0"/>
              </a:rPr>
              <a:t>Departments</a:t>
            </a: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2503488" y="2787650"/>
            <a:ext cx="1673225" cy="712788"/>
          </a:xfrm>
          <a:prstGeom prst="ellips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4170363" y="3109913"/>
            <a:ext cx="938212" cy="433387"/>
          </a:xfrm>
          <a:prstGeom prst="line">
            <a:avLst/>
          </a:prstGeom>
          <a:noFill/>
          <a:ln w="38100">
            <a:solidFill>
              <a:srgbClr val="00339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H="1">
            <a:off x="1643042" y="3141663"/>
            <a:ext cx="860446" cy="287337"/>
          </a:xfrm>
          <a:prstGeom prst="line">
            <a:avLst/>
          </a:prstGeom>
          <a:noFill/>
          <a:ln w="38100">
            <a:solidFill>
              <a:srgbClr val="00339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647950" y="2133600"/>
            <a:ext cx="30749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0" lang="en-GB" sz="1400" b="1" i="1">
                <a:latin typeface="Tahoma" pitchFamily="34" charset="0"/>
              </a:rPr>
              <a:t>REGIONE LIGURIA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928662" y="1071546"/>
            <a:ext cx="34671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0" lang="en-GB" sz="1400" b="1" i="1" dirty="0">
                <a:latin typeface="Tahoma" pitchFamily="34" charset="0"/>
              </a:rPr>
              <a:t>ITALIAN GOVERNMENT </a:t>
            </a: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 rot="1946255">
            <a:off x="927100" y="1509713"/>
            <a:ext cx="1158875" cy="465137"/>
          </a:xfrm>
          <a:prstGeom prst="leftRightArrow">
            <a:avLst>
              <a:gd name="adj1" fmla="val 50000"/>
              <a:gd name="adj2" fmla="val 49829"/>
            </a:avLst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684213" y="2593975"/>
            <a:ext cx="5459412" cy="23764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60" descr="Siit_rg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2976" y="428604"/>
            <a:ext cx="792162" cy="550863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2" name="AutoShape 114"/>
          <p:cNvSpPr>
            <a:spLocks noChangeArrowheads="1"/>
          </p:cNvSpPr>
          <p:nvPr/>
        </p:nvSpPr>
        <p:spPr bwMode="auto">
          <a:xfrm flipV="1">
            <a:off x="3006725" y="4786322"/>
            <a:ext cx="1181100" cy="94772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66FFFF">
              <a:alpha val="35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214284" y="3516315"/>
            <a:ext cx="6524648" cy="2984519"/>
            <a:chOff x="214284" y="3571876"/>
            <a:chExt cx="6524648" cy="2984519"/>
          </a:xfrm>
        </p:grpSpPr>
        <p:grpSp>
          <p:nvGrpSpPr>
            <p:cNvPr id="30" name="Group 66"/>
            <p:cNvGrpSpPr>
              <a:grpSpLocks/>
            </p:cNvGrpSpPr>
            <p:nvPr/>
          </p:nvGrpSpPr>
          <p:grpSpPr bwMode="auto">
            <a:xfrm>
              <a:off x="3643307" y="5500707"/>
              <a:ext cx="3095625" cy="1055688"/>
              <a:chOff x="2258" y="3385"/>
              <a:chExt cx="1950" cy="665"/>
            </a:xfrm>
          </p:grpSpPr>
          <p:sp>
            <p:nvSpPr>
              <p:cNvPr id="31" name="AutoShape 63"/>
              <p:cNvSpPr>
                <a:spLocks noChangeArrowheads="1"/>
              </p:cNvSpPr>
              <p:nvPr/>
            </p:nvSpPr>
            <p:spPr bwMode="auto">
              <a:xfrm>
                <a:off x="2258" y="3385"/>
                <a:ext cx="1950" cy="453"/>
              </a:xfrm>
              <a:prstGeom prst="roundRect">
                <a:avLst>
                  <a:gd name="adj" fmla="val 16667"/>
                </a:avLst>
              </a:prstGeom>
              <a:solidFill>
                <a:srgbClr val="66FFFF">
                  <a:alpha val="35001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2" name="Picture 28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l="28563"/>
              <a:stretch>
                <a:fillRect/>
              </a:stretch>
            </p:blipFill>
            <p:spPr bwMode="auto">
              <a:xfrm>
                <a:off x="3346" y="3430"/>
                <a:ext cx="73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3" name="Rectangle 30"/>
              <p:cNvSpPr>
                <a:spLocks noChangeArrowheads="1"/>
              </p:cNvSpPr>
              <p:nvPr/>
            </p:nvSpPr>
            <p:spPr bwMode="auto">
              <a:xfrm>
                <a:off x="2393" y="3430"/>
                <a:ext cx="87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kumimoji="0" lang="en-GB" sz="2800" b="1" i="1" dirty="0" smtClean="0"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empus Sans ITC" pitchFamily="82" charset="0"/>
                  </a:rPr>
                  <a:t>DIMSET</a:t>
                </a:r>
                <a:endParaRPr kumimoji="0" lang="en-GB" sz="2800" b="1" i="1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endParaRPr>
              </a:p>
            </p:txBody>
          </p:sp>
          <p:sp>
            <p:nvSpPr>
              <p:cNvPr id="34" name="Text Box 34"/>
              <p:cNvSpPr txBox="1">
                <a:spLocks noChangeArrowheads="1"/>
              </p:cNvSpPr>
              <p:nvPr/>
            </p:nvSpPr>
            <p:spPr bwMode="auto">
              <a:xfrm>
                <a:off x="2665" y="3838"/>
                <a:ext cx="112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kumimoji="0" lang="en-GB" sz="1600" b="1" i="1">
                    <a:solidFill>
                      <a:srgbClr val="800000"/>
                    </a:solidFill>
                    <a:latin typeface="Tahoma" pitchFamily="34" charset="0"/>
                  </a:rPr>
                  <a:t>Industrial Area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14284" y="3571876"/>
              <a:ext cx="3714749" cy="2940050"/>
              <a:chOff x="214284" y="3571876"/>
              <a:chExt cx="3714749" cy="2940050"/>
            </a:xfrm>
          </p:grpSpPr>
          <p:grpSp>
            <p:nvGrpSpPr>
              <p:cNvPr id="36" name="Group 65"/>
              <p:cNvGrpSpPr>
                <a:grpSpLocks/>
              </p:cNvGrpSpPr>
              <p:nvPr/>
            </p:nvGrpSpPr>
            <p:grpSpPr bwMode="auto">
              <a:xfrm>
                <a:off x="214284" y="3571876"/>
                <a:ext cx="3714749" cy="2940050"/>
                <a:chOff x="126" y="2198"/>
                <a:chExt cx="2340" cy="1852"/>
              </a:xfrm>
            </p:grpSpPr>
            <p:sp>
              <p:nvSpPr>
                <p:cNvPr id="37" name="AutoShape 62"/>
                <p:cNvSpPr>
                  <a:spLocks noChangeArrowheads="1"/>
                </p:cNvSpPr>
                <p:nvPr/>
              </p:nvSpPr>
              <p:spPr bwMode="auto">
                <a:xfrm>
                  <a:off x="126" y="3385"/>
                  <a:ext cx="2115" cy="45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FFFF">
                    <a:alpha val="35001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38" name="Picture 24" descr="Logo D.I.S.T.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312" y="3448"/>
                  <a:ext cx="358" cy="3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26" descr="logo_dibe2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760" y="3430"/>
                  <a:ext cx="588" cy="343"/>
                </a:xfrm>
                <a:prstGeom prst="rect">
                  <a:avLst/>
                </a:prstGeom>
                <a:noFill/>
              </p:spPr>
            </p:pic>
            <p:sp>
              <p:nvSpPr>
                <p:cNvPr id="40" name="Freeform 32"/>
                <p:cNvSpPr>
                  <a:spLocks/>
                </p:cNvSpPr>
                <p:nvPr/>
              </p:nvSpPr>
              <p:spPr bwMode="auto">
                <a:xfrm>
                  <a:off x="1354" y="2198"/>
                  <a:ext cx="1112" cy="1440"/>
                </a:xfrm>
                <a:custGeom>
                  <a:avLst/>
                  <a:gdLst>
                    <a:gd name="connsiteX0" fmla="*/ 0 w 16458"/>
                    <a:gd name="connsiteY0" fmla="*/ 13505 h 14013"/>
                    <a:gd name="connsiteX1" fmla="*/ 15197 w 16458"/>
                    <a:gd name="connsiteY1" fmla="*/ 1435 h 14013"/>
                    <a:gd name="connsiteX2" fmla="*/ 7567 w 16458"/>
                    <a:gd name="connsiteY2" fmla="*/ 4892 h 14013"/>
                    <a:gd name="connsiteX3" fmla="*/ 7911 w 16458"/>
                    <a:gd name="connsiteY3" fmla="*/ 9511 h 14013"/>
                    <a:gd name="connsiteX0" fmla="*/ 0 w 16458"/>
                    <a:gd name="connsiteY0" fmla="*/ 13505 h 25289"/>
                    <a:gd name="connsiteX1" fmla="*/ 15197 w 16458"/>
                    <a:gd name="connsiteY1" fmla="*/ 1435 h 25289"/>
                    <a:gd name="connsiteX2" fmla="*/ 7567 w 16458"/>
                    <a:gd name="connsiteY2" fmla="*/ 4892 h 25289"/>
                    <a:gd name="connsiteX3" fmla="*/ 3810 w 16458"/>
                    <a:gd name="connsiteY3" fmla="*/ 25289 h 25289"/>
                    <a:gd name="connsiteX0" fmla="*/ 6027 w 21912"/>
                    <a:gd name="connsiteY0" fmla="*/ 13236 h 25020"/>
                    <a:gd name="connsiteX1" fmla="*/ 21224 w 21912"/>
                    <a:gd name="connsiteY1" fmla="*/ 1166 h 25020"/>
                    <a:gd name="connsiteX2" fmla="*/ 1898 w 21912"/>
                    <a:gd name="connsiteY2" fmla="*/ 20232 h 25020"/>
                    <a:gd name="connsiteX3" fmla="*/ 9837 w 21912"/>
                    <a:gd name="connsiteY3" fmla="*/ 25020 h 25020"/>
                    <a:gd name="connsiteX0" fmla="*/ 4446 w 8256"/>
                    <a:gd name="connsiteY0" fmla="*/ 0 h 11784"/>
                    <a:gd name="connsiteX1" fmla="*/ 6351 w 8256"/>
                    <a:gd name="connsiteY1" fmla="*/ 2577 h 11784"/>
                    <a:gd name="connsiteX2" fmla="*/ 317 w 8256"/>
                    <a:gd name="connsiteY2" fmla="*/ 6996 h 11784"/>
                    <a:gd name="connsiteX3" fmla="*/ 8256 w 8256"/>
                    <a:gd name="connsiteY3" fmla="*/ 11784 h 11784"/>
                    <a:gd name="connsiteX0" fmla="*/ 5385 w 10000"/>
                    <a:gd name="connsiteY0" fmla="*/ 0 h 10000"/>
                    <a:gd name="connsiteX1" fmla="*/ 7693 w 10000"/>
                    <a:gd name="connsiteY1" fmla="*/ 2187 h 10000"/>
                    <a:gd name="connsiteX2" fmla="*/ 384 w 10000"/>
                    <a:gd name="connsiteY2" fmla="*/ 7187 h 10000"/>
                    <a:gd name="connsiteX3" fmla="*/ 10000 w 10000"/>
                    <a:gd name="connsiteY3" fmla="*/ 10000 h 10000"/>
                    <a:gd name="connsiteX0" fmla="*/ 6043 w 10658"/>
                    <a:gd name="connsiteY0" fmla="*/ 0 h 10000"/>
                    <a:gd name="connsiteX1" fmla="*/ 8351 w 10658"/>
                    <a:gd name="connsiteY1" fmla="*/ 2187 h 10000"/>
                    <a:gd name="connsiteX2" fmla="*/ 1042 w 10658"/>
                    <a:gd name="connsiteY2" fmla="*/ 7187 h 10000"/>
                    <a:gd name="connsiteX3" fmla="*/ 10658 w 10658"/>
                    <a:gd name="connsiteY3" fmla="*/ 10000 h 10000"/>
                    <a:gd name="connsiteX0" fmla="*/ 6043 w 10658"/>
                    <a:gd name="connsiteY0" fmla="*/ 0 h 10000"/>
                    <a:gd name="connsiteX1" fmla="*/ 8351 w 10658"/>
                    <a:gd name="connsiteY1" fmla="*/ 2187 h 10000"/>
                    <a:gd name="connsiteX2" fmla="*/ 1042 w 10658"/>
                    <a:gd name="connsiteY2" fmla="*/ 7187 h 10000"/>
                    <a:gd name="connsiteX3" fmla="*/ 10658 w 10658"/>
                    <a:gd name="connsiteY3" fmla="*/ 10000 h 10000"/>
                    <a:gd name="connsiteX0" fmla="*/ 6043 w 10658"/>
                    <a:gd name="connsiteY0" fmla="*/ 0 h 10000"/>
                    <a:gd name="connsiteX1" fmla="*/ 8351 w 10658"/>
                    <a:gd name="connsiteY1" fmla="*/ 2187 h 10000"/>
                    <a:gd name="connsiteX2" fmla="*/ 1042 w 10658"/>
                    <a:gd name="connsiteY2" fmla="*/ 7187 h 10000"/>
                    <a:gd name="connsiteX3" fmla="*/ 10658 w 10658"/>
                    <a:gd name="connsiteY3" fmla="*/ 10000 h 10000"/>
                    <a:gd name="connsiteX0" fmla="*/ 6043 w 10658"/>
                    <a:gd name="connsiteY0" fmla="*/ 0 h 10236"/>
                    <a:gd name="connsiteX1" fmla="*/ 8351 w 10658"/>
                    <a:gd name="connsiteY1" fmla="*/ 2187 h 10236"/>
                    <a:gd name="connsiteX2" fmla="*/ 1042 w 10658"/>
                    <a:gd name="connsiteY2" fmla="*/ 7187 h 10236"/>
                    <a:gd name="connsiteX3" fmla="*/ 10658 w 10658"/>
                    <a:gd name="connsiteY3" fmla="*/ 10000 h 10236"/>
                    <a:gd name="connsiteX0" fmla="*/ 4889 w 9504"/>
                    <a:gd name="connsiteY0" fmla="*/ 0 h 10236"/>
                    <a:gd name="connsiteX1" fmla="*/ 7197 w 9504"/>
                    <a:gd name="connsiteY1" fmla="*/ 2187 h 10236"/>
                    <a:gd name="connsiteX2" fmla="*/ 1042 w 9504"/>
                    <a:gd name="connsiteY2" fmla="*/ 5625 h 10236"/>
                    <a:gd name="connsiteX3" fmla="*/ 9504 w 9504"/>
                    <a:gd name="connsiteY3" fmla="*/ 10000 h 10236"/>
                    <a:gd name="connsiteX0" fmla="*/ 5144 w 10000"/>
                    <a:gd name="connsiteY0" fmla="*/ 0 h 9769"/>
                    <a:gd name="connsiteX1" fmla="*/ 7573 w 10000"/>
                    <a:gd name="connsiteY1" fmla="*/ 2137 h 9769"/>
                    <a:gd name="connsiteX2" fmla="*/ 1096 w 10000"/>
                    <a:gd name="connsiteY2" fmla="*/ 5495 h 9769"/>
                    <a:gd name="connsiteX3" fmla="*/ 10000 w 10000"/>
                    <a:gd name="connsiteY3" fmla="*/ 9769 h 9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0" h="9769">
                      <a:moveTo>
                        <a:pt x="5144" y="0"/>
                      </a:moveTo>
                      <a:cubicBezTo>
                        <a:pt x="6324" y="421"/>
                        <a:pt x="8247" y="1221"/>
                        <a:pt x="7573" y="2137"/>
                      </a:cubicBezTo>
                      <a:cubicBezTo>
                        <a:pt x="6898" y="3052"/>
                        <a:pt x="0" y="3255"/>
                        <a:pt x="1096" y="5495"/>
                      </a:cubicBezTo>
                      <a:cubicBezTo>
                        <a:pt x="1127" y="7194"/>
                        <a:pt x="8601" y="7721"/>
                        <a:pt x="10000" y="9769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9900"/>
                  </a:solidFill>
                  <a:prstDash val="dash"/>
                  <a:round/>
                  <a:headEnd type="oval" w="med" len="med"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24" y="3838"/>
                  <a:ext cx="113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kumimoji="0" lang="en-GB" sz="1600" b="1" i="1">
                      <a:solidFill>
                        <a:srgbClr val="800000"/>
                      </a:solidFill>
                      <a:latin typeface="Tahoma" pitchFamily="34" charset="0"/>
                    </a:rPr>
                    <a:t>ICT Area</a:t>
                  </a:r>
                </a:p>
              </p:txBody>
            </p:sp>
            <p:pic>
              <p:nvPicPr>
                <p:cNvPr id="42" name="Picture 38" descr="disi2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386" y="3503"/>
                  <a:ext cx="816" cy="25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>
                <a:off x="1477933" y="3724276"/>
                <a:ext cx="2192350" cy="1939925"/>
              </a:xfrm>
              <a:custGeom>
                <a:avLst/>
                <a:gdLst>
                  <a:gd name="connsiteX0" fmla="*/ 8150 w 9746"/>
                  <a:gd name="connsiteY0" fmla="*/ 0 h 10000"/>
                  <a:gd name="connsiteX1" fmla="*/ 8846 w 9746"/>
                  <a:gd name="connsiteY1" fmla="*/ 1924 h 10000"/>
                  <a:gd name="connsiteX2" fmla="*/ 1216 w 9746"/>
                  <a:gd name="connsiteY2" fmla="*/ 5381 h 10000"/>
                  <a:gd name="connsiteX3" fmla="*/ 1560 w 9746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46" h="10000">
                    <a:moveTo>
                      <a:pt x="8150" y="0"/>
                    </a:moveTo>
                    <a:cubicBezTo>
                      <a:pt x="9075" y="508"/>
                      <a:pt x="9746" y="558"/>
                      <a:pt x="8846" y="1924"/>
                    </a:cubicBezTo>
                    <a:cubicBezTo>
                      <a:pt x="7691" y="2822"/>
                      <a:pt x="2431" y="4034"/>
                      <a:pt x="1216" y="5381"/>
                    </a:cubicBezTo>
                    <a:cubicBezTo>
                      <a:pt x="0" y="6729"/>
                      <a:pt x="1506" y="9229"/>
                      <a:pt x="1560" y="10000"/>
                    </a:cubicBezTo>
                  </a:path>
                </a:pathLst>
              </a:custGeom>
              <a:noFill/>
              <a:ln w="38100" cap="flat" cmpd="sng">
                <a:solidFill>
                  <a:srgbClr val="FF9900"/>
                </a:solidFill>
                <a:prstDash val="dash"/>
                <a:round/>
                <a:headEnd type="none" w="med" len="med"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6" name="Picture 65" descr="CNR_logo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42976" y="3571876"/>
            <a:ext cx="357190" cy="342903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500166" y="357187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00FF"/>
                </a:solidFill>
                <a:latin typeface="+mj-lt"/>
              </a:rPr>
              <a:t>-  </a:t>
            </a: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CNR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0" name="Text Box 121"/>
          <p:cNvSpPr txBox="1">
            <a:spLocks noChangeArrowheads="1"/>
          </p:cNvSpPr>
          <p:nvPr/>
        </p:nvSpPr>
        <p:spPr bwMode="auto">
          <a:xfrm>
            <a:off x="4230689" y="2071678"/>
            <a:ext cx="4270402" cy="36779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algn="ctr">
            <a:solidFill>
              <a:schemeClr val="hlink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Consortium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GB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SIIT-PMI</a:t>
            </a:r>
          </a:p>
          <a:p>
            <a:r>
              <a:rPr lang="en-GB" sz="1400" b="1" i="1" dirty="0" smtClean="0">
                <a:latin typeface="Tahoma" pitchFamily="34" charset="0"/>
              </a:rPr>
              <a:t>Founded in Genoa on </a:t>
            </a:r>
            <a:r>
              <a:rPr lang="en-GB" sz="1400" b="1" i="1" dirty="0">
                <a:solidFill>
                  <a:srgbClr val="800000"/>
                </a:solidFill>
                <a:latin typeface="Tahoma" pitchFamily="34" charset="0"/>
              </a:rPr>
              <a:t>July </a:t>
            </a:r>
            <a:r>
              <a:rPr lang="en-GB" sz="1400" b="1" i="1" dirty="0" smtClean="0">
                <a:solidFill>
                  <a:srgbClr val="800000"/>
                </a:solidFill>
                <a:latin typeface="Tahoma" pitchFamily="34" charset="0"/>
              </a:rPr>
              <a:t>2006</a:t>
            </a:r>
            <a:endParaRPr lang="en-GB" sz="1400" b="1" i="1" dirty="0" smtClean="0">
              <a:latin typeface="Tahom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b="1" i="1" dirty="0" smtClean="0">
                <a:solidFill>
                  <a:srgbClr val="800000"/>
                </a:solidFill>
                <a:latin typeface="Tahoma" pitchFamily="34" charset="0"/>
              </a:rPr>
              <a:t>83  </a:t>
            </a:r>
            <a:r>
              <a:rPr lang="en-GB" i="1" dirty="0">
                <a:latin typeface="Tahoma" pitchFamily="34" charset="0"/>
              </a:rPr>
              <a:t>Small &amp; Medium Enterprises</a:t>
            </a:r>
          </a:p>
          <a:p>
            <a:endParaRPr lang="en-GB" i="1" dirty="0"/>
          </a:p>
          <a:p>
            <a:endParaRPr lang="en-GB" dirty="0"/>
          </a:p>
          <a:p>
            <a:endParaRPr lang="en-GB" b="1" dirty="0"/>
          </a:p>
          <a:p>
            <a:endParaRPr lang="en-GB" b="1" i="1" dirty="0"/>
          </a:p>
          <a:p>
            <a:endParaRPr lang="en-GB" b="1" i="1" dirty="0"/>
          </a:p>
          <a:p>
            <a:endParaRPr lang="en-GB" b="1" i="1" dirty="0"/>
          </a:p>
          <a:p>
            <a:endParaRPr lang="en-GB" b="1" i="1" dirty="0"/>
          </a:p>
          <a:p>
            <a:pPr>
              <a:spcBef>
                <a:spcPts val="1200"/>
              </a:spcBef>
            </a:pPr>
            <a:r>
              <a:rPr lang="en-GB" sz="1600" i="1" dirty="0" smtClean="0">
                <a:latin typeface="Tahoma" pitchFamily="34" charset="0"/>
              </a:rPr>
              <a:t>Overall </a:t>
            </a:r>
            <a:r>
              <a:rPr lang="en-GB" sz="1600" i="1" dirty="0">
                <a:latin typeface="Tahoma" pitchFamily="34" charset="0"/>
              </a:rPr>
              <a:t>SIIT-PMI working people:</a:t>
            </a:r>
            <a:r>
              <a:rPr lang="en-GB" sz="1600" b="1" i="1" dirty="0">
                <a:latin typeface="Tahoma" pitchFamily="34" charset="0"/>
              </a:rPr>
              <a:t> </a:t>
            </a:r>
            <a:r>
              <a:rPr lang="en-GB" sz="1600" b="1" i="1" dirty="0" smtClean="0">
                <a:solidFill>
                  <a:srgbClr val="800000"/>
                </a:solidFill>
                <a:latin typeface="Tahoma" pitchFamily="34" charset="0"/>
              </a:rPr>
              <a:t>1830</a:t>
            </a:r>
            <a:endParaRPr lang="en-GB" sz="1600" b="1" i="1" dirty="0">
              <a:solidFill>
                <a:srgbClr val="800000"/>
              </a:solidFill>
              <a:latin typeface="Tahoma" pitchFamily="34" charset="0"/>
            </a:endParaRPr>
          </a:p>
          <a:p>
            <a:r>
              <a:rPr lang="en-GB" sz="1600" i="1" dirty="0">
                <a:latin typeface="Tahoma" pitchFamily="34" charset="0"/>
              </a:rPr>
              <a:t>Global Business volume:</a:t>
            </a:r>
            <a:r>
              <a:rPr lang="en-GB" sz="1600" b="1" i="1" dirty="0">
                <a:latin typeface="Tahoma" pitchFamily="34" charset="0"/>
              </a:rPr>
              <a:t> </a:t>
            </a:r>
            <a:r>
              <a:rPr lang="en-GB" sz="1600" b="1" i="1" dirty="0" smtClean="0">
                <a:solidFill>
                  <a:srgbClr val="800000"/>
                </a:solidFill>
                <a:latin typeface="Tahoma" pitchFamily="34" charset="0"/>
              </a:rPr>
              <a:t>220 M</a:t>
            </a:r>
            <a:r>
              <a:rPr lang="en-GB" sz="1600" b="1" i="1" dirty="0">
                <a:solidFill>
                  <a:srgbClr val="800000"/>
                </a:solidFill>
                <a:latin typeface="Tahoma" pitchFamily="34" charset="0"/>
              </a:rPr>
              <a:t>€ </a:t>
            </a:r>
            <a:r>
              <a:rPr lang="en-GB" sz="1600" b="1" i="1" dirty="0" err="1">
                <a:solidFill>
                  <a:srgbClr val="800000"/>
                </a:solidFill>
                <a:latin typeface="Tahoma" pitchFamily="34" charset="0"/>
              </a:rPr>
              <a:t>p.y</a:t>
            </a:r>
            <a:r>
              <a:rPr lang="en-GB" sz="1600" b="1" i="1" dirty="0">
                <a:solidFill>
                  <a:srgbClr val="800000"/>
                </a:solidFill>
                <a:latin typeface="Tahoma" pitchFamily="34" charset="0"/>
              </a:rPr>
              <a:t>.</a:t>
            </a:r>
            <a:endParaRPr lang="en-GB" sz="1400" dirty="0"/>
          </a:p>
        </p:txBody>
      </p:sp>
      <p:graphicFrame>
        <p:nvGraphicFramePr>
          <p:cNvPr id="61" name="Group 120"/>
          <p:cNvGraphicFramePr>
            <a:graphicFrameLocks noGrp="1"/>
          </p:cNvGraphicFramePr>
          <p:nvPr/>
        </p:nvGraphicFramePr>
        <p:xfrm>
          <a:off x="4643438" y="3214686"/>
          <a:ext cx="3408387" cy="1872614"/>
        </p:xfrm>
        <a:graphic>
          <a:graphicData uri="http://schemas.openxmlformats.org/drawingml/2006/table">
            <a:tbl>
              <a:tblPr/>
              <a:tblGrid>
                <a:gridCol w="1136524"/>
                <a:gridCol w="1244144"/>
                <a:gridCol w="1027719"/>
              </a:tblGrid>
              <a:tr h="5529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Turnover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Number of Enterprises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Working People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407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&gt; 10 M€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38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1-10 M€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407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 1 M€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389120"/>
          </a:xfrm>
        </p:spPr>
        <p:txBody>
          <a:bodyPr>
            <a:noAutofit/>
          </a:bodyPr>
          <a:lstStyle/>
          <a:p>
            <a:pPr marL="363538" lvl="0" indent="-363538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Infomobility: </a:t>
            </a:r>
            <a:r>
              <a:rPr lang="en-US" sz="1600" dirty="0" smtClean="0">
                <a:latin typeface="+mj-lt"/>
              </a:rPr>
              <a:t>Services and products in transport and logistics, to facilitate cooperation and interoperability between trade operators in the various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land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and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air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application domains </a:t>
            </a:r>
          </a:p>
          <a:p>
            <a:pPr marL="363538" lvl="0" indent="-363538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2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Security: </a:t>
            </a:r>
            <a:r>
              <a:rPr lang="en-US" sz="1600" dirty="0" smtClean="0">
                <a:latin typeface="+mj-lt"/>
              </a:rPr>
              <a:t>Physical </a:t>
            </a:r>
            <a:r>
              <a:rPr lang="en-US" sz="1600" dirty="0" smtClean="0">
                <a:latin typeface="+mj-lt"/>
              </a:rPr>
              <a:t>and IT security applications with reference to open, crowded public spaces, controlled access sites, large sites and critical infrastructures, protection of coast lines and borders, civil vehicle protection </a:t>
            </a:r>
          </a:p>
          <a:p>
            <a:pPr marL="363538" lvl="0" indent="-363538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3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Automation: </a:t>
            </a:r>
            <a:r>
              <a:rPr lang="en-US" sz="1600" dirty="0" smtClean="0">
                <a:latin typeface="+mj-lt"/>
              </a:rPr>
              <a:t>Development </a:t>
            </a:r>
            <a:r>
              <a:rPr lang="en-US" sz="1600" dirty="0" smtClean="0">
                <a:latin typeface="+mj-lt"/>
              </a:rPr>
              <a:t>of applications in the field of “extended” automation in complex scenarios also </a:t>
            </a:r>
            <a:r>
              <a:rPr lang="en-GB" sz="1600" dirty="0" smtClean="0">
                <a:latin typeface="+mj-lt"/>
              </a:rPr>
              <a:t>favouring</a:t>
            </a:r>
            <a:r>
              <a:rPr lang="en-US" sz="1600" dirty="0" smtClean="0">
                <a:latin typeface="+mj-lt"/>
              </a:rPr>
              <a:t> the passage of the manufacturing industry from a “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resource intensive</a:t>
            </a:r>
            <a:r>
              <a:rPr lang="en-US" sz="1600" dirty="0" smtClean="0">
                <a:latin typeface="+mj-lt"/>
              </a:rPr>
              <a:t>” model to a “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knowledge intensive</a:t>
            </a:r>
            <a:r>
              <a:rPr lang="en-US" sz="1600" dirty="0" smtClean="0">
                <a:latin typeface="+mj-lt"/>
              </a:rPr>
              <a:t>” model, with reference to various application contexts </a:t>
            </a:r>
          </a:p>
          <a:p>
            <a:pPr marL="363538" lvl="0" indent="-363538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4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Health: </a:t>
            </a:r>
            <a:r>
              <a:rPr lang="en-US" sz="1600" dirty="0" smtClean="0">
                <a:latin typeface="+mj-lt"/>
              </a:rPr>
              <a:t>Applications </a:t>
            </a:r>
            <a:r>
              <a:rPr lang="en-US" sz="1600" dirty="0" smtClean="0">
                <a:latin typeface="+mj-lt"/>
              </a:rPr>
              <a:t>to assist in diagnosis and therapeutic treatment guided by measurements and images </a:t>
            </a:r>
          </a:p>
          <a:p>
            <a:pPr marL="363538" lvl="0" indent="-363538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5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Complex Organizations : </a:t>
            </a:r>
            <a:r>
              <a:rPr lang="en-US" sz="1600" dirty="0" smtClean="0">
                <a:latin typeface="+mj-lt"/>
              </a:rPr>
              <a:t>Enabling </a:t>
            </a:r>
            <a:r>
              <a:rPr lang="en-US" sz="1600" dirty="0" smtClean="0">
                <a:latin typeface="+mj-lt"/>
              </a:rPr>
              <a:t>the definition of functional applications to develop evolved organizational models</a:t>
            </a:r>
          </a:p>
          <a:p>
            <a:pPr marL="363538" lvl="0" indent="-363538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6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Energy: </a:t>
            </a:r>
            <a:r>
              <a:rPr lang="en-US" sz="1600" dirty="0" smtClean="0">
                <a:latin typeface="+mj-lt"/>
              </a:rPr>
              <a:t>Monitoring, surveillance and diagnostics systems; systems to support operator/process interaction, process modeling and simulation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019436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14546" y="928670"/>
            <a:ext cx="6400816" cy="50006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+mj-ea"/>
                <a:cs typeface="Lucida Sans Unicode" pitchFamily="34" charset="0"/>
              </a:rPr>
              <a:t>Six main Areas of Interest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8" name="Picture 60" descr="Sii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997623" cy="69373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8662" y="3714752"/>
            <a:ext cx="6472254" cy="50006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US" sz="27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Six Activity domains</a:t>
            </a:r>
            <a:endParaRPr lang="en-US" sz="27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7" name="Picture 60" descr="Sii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997623" cy="69373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4414" y="2357430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Aeronautics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Telecommunications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Emergent Technologies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Services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28662" y="1714488"/>
            <a:ext cx="6624654" cy="500066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/>
          <a:p>
            <a:pPr lvl="0">
              <a:spcBef>
                <a:spcPct val="0"/>
              </a:spcBef>
            </a:pPr>
            <a:r>
              <a:rPr lang="en-US" sz="27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Four Complementary </a:t>
            </a:r>
            <a:r>
              <a:rPr lang="en-US" sz="27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ad Transversal Areas</a:t>
            </a:r>
            <a:endParaRPr lang="en-US" sz="27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4286257"/>
            <a:ext cx="7929586" cy="13234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Start-up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Infrastructures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Industrial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Training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Pre-competitive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development and technology transfer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Internationalization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Feb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33826" cy="365125"/>
          </a:xfrm>
        </p:spPr>
        <p:txBody>
          <a:bodyPr/>
          <a:lstStyle/>
          <a:p>
            <a:pPr algn="ctr"/>
            <a:r>
              <a:rPr lang="en-US" dirty="0" smtClean="0"/>
              <a:t>University of Genoa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3D12-8A0B-4DB4-92EA-46C0F9BFBC3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0" descr="Sii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997623" cy="69373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1643050"/>
            <a:ext cx="835824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1</a:t>
            </a:r>
            <a:r>
              <a:rPr lang="en-US" sz="1600" b="1" u="sng" baseline="30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st</a:t>
            </a:r>
            <a:r>
              <a:rPr lang="en-US" sz="16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Phase  -  </a:t>
            </a:r>
            <a:r>
              <a:rPr lang="en-US" sz="16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Research </a:t>
            </a:r>
            <a:r>
              <a:rPr lang="en-US" sz="16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projects presented in 2008-2009 (starting in 2010)</a:t>
            </a:r>
          </a:p>
          <a:p>
            <a:r>
              <a:rPr lang="en-US" sz="1600" dirty="0" smtClean="0">
                <a:latin typeface="Arial Narrow" pitchFamily="34" charset="0"/>
              </a:rPr>
              <a:t> </a:t>
            </a:r>
          </a:p>
          <a:p>
            <a:pPr lvl="1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“Slim-Port”</a:t>
            </a:r>
          </a:p>
          <a:p>
            <a:pPr marL="909638" lvl="1"/>
            <a:r>
              <a:rPr lang="en-US" sz="1600" dirty="0" smtClean="0">
                <a:latin typeface="Arial Narrow" pitchFamily="34" charset="0"/>
              </a:rPr>
              <a:t>Covering all aspects of Infomobility, Logistics, Transportation and Security (physical and environmental, land and marine) related to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port activity</a:t>
            </a:r>
            <a:r>
              <a:rPr lang="en-US" sz="1600" dirty="0" smtClean="0">
                <a:latin typeface="Arial Narrow" pitchFamily="34" charset="0"/>
              </a:rPr>
              <a:t>.</a:t>
            </a:r>
          </a:p>
          <a:p>
            <a:pPr marL="909638" lvl="1">
              <a:spcBef>
                <a:spcPts val="600"/>
              </a:spcBef>
            </a:pPr>
            <a:r>
              <a:rPr lang="en-US" sz="1400" i="1" dirty="0" smtClean="0">
                <a:latin typeface="Arial Narrow" pitchFamily="34" charset="0"/>
              </a:rPr>
              <a:t>Promoted by MSE (Ministry of Economic Development) within the “</a:t>
            </a:r>
            <a:r>
              <a:rPr lang="en-US" sz="1400" i="1" dirty="0" err="1" smtClean="0">
                <a:latin typeface="Arial Narrow" pitchFamily="34" charset="0"/>
              </a:rPr>
              <a:t>Industria</a:t>
            </a:r>
            <a:r>
              <a:rPr lang="en-US" sz="1400" i="1" dirty="0" smtClean="0">
                <a:latin typeface="Arial Narrow" pitchFamily="34" charset="0"/>
              </a:rPr>
              <a:t> 2015” framework</a:t>
            </a:r>
            <a:endParaRPr lang="en-US" sz="1400" dirty="0" smtClean="0">
              <a:latin typeface="Arial Narrow" pitchFamily="34" charset="0"/>
            </a:endParaRPr>
          </a:p>
          <a:p>
            <a:pPr marL="909638" lvl="1">
              <a:spcBef>
                <a:spcPts val="600"/>
              </a:spcBef>
            </a:pPr>
            <a:r>
              <a:rPr lang="en-US" sz="1600" dirty="0" smtClean="0">
                <a:latin typeface="Arial Narrow" pitchFamily="34" charset="0"/>
              </a:rPr>
              <a:t>Total funding: ≈ </a:t>
            </a:r>
            <a:r>
              <a:rPr lang="en-US" sz="1600" b="1" dirty="0" smtClean="0">
                <a:latin typeface="Arial Narrow" pitchFamily="34" charset="0"/>
              </a:rPr>
              <a:t>14 M€</a:t>
            </a:r>
            <a:endParaRPr lang="en-US" sz="1600" dirty="0" smtClean="0">
              <a:latin typeface="Arial Narrow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1600" dirty="0" smtClean="0">
                <a:latin typeface="Arial Narrow" pitchFamily="34" charset="0"/>
              </a:rPr>
              <a:t> 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S.E.C.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PROCESS”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Security Expertise Center</a:t>
            </a:r>
          </a:p>
          <a:p>
            <a:pPr marL="909638" lvl="1"/>
            <a:r>
              <a:rPr lang="en-US" sz="1600" dirty="0" smtClean="0">
                <a:latin typeface="Arial Narrow" pitchFamily="34" charset="0"/>
              </a:rPr>
              <a:t>Project for construction of a center for the security that aims to become the first national qualification and certification of products, solutions and services for the security.</a:t>
            </a:r>
          </a:p>
          <a:p>
            <a:pPr marL="909638" lvl="1">
              <a:spcBef>
                <a:spcPts val="600"/>
              </a:spcBef>
            </a:pPr>
            <a:r>
              <a:rPr lang="en-US" sz="1600" dirty="0" smtClean="0">
                <a:latin typeface="Arial Narrow" pitchFamily="34" charset="0"/>
              </a:rPr>
              <a:t>Total funding: ≈ </a:t>
            </a:r>
            <a:r>
              <a:rPr lang="en-US" sz="1600" b="1" dirty="0" smtClean="0">
                <a:latin typeface="Arial Narrow" pitchFamily="34" charset="0"/>
              </a:rPr>
              <a:t>4 M€</a:t>
            </a:r>
          </a:p>
          <a:p>
            <a:pPr>
              <a:spcBef>
                <a:spcPts val="1800"/>
              </a:spcBef>
            </a:pPr>
            <a:r>
              <a:rPr lang="en-US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2nd  Phase  </a:t>
            </a:r>
            <a:r>
              <a:rPr lang="en-US" sz="16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-  Research projects to launch </a:t>
            </a:r>
            <a:r>
              <a:rPr lang="en-US" sz="16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within 2010</a:t>
            </a:r>
          </a:p>
          <a:p>
            <a:pPr lvl="1">
              <a:spcBef>
                <a:spcPts val="12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Call 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proposal” </a:t>
            </a:r>
            <a:r>
              <a:rPr lang="en-US" sz="1600" dirty="0" smtClean="0">
                <a:latin typeface="Arial Narrow" pitchFamily="34" charset="0"/>
              </a:rPr>
              <a:t>opened </a:t>
            </a:r>
            <a:r>
              <a:rPr lang="en-US" sz="1600" dirty="0" smtClean="0">
                <a:latin typeface="Arial Narrow" pitchFamily="34" charset="0"/>
              </a:rPr>
              <a:t>in February </a:t>
            </a:r>
            <a:r>
              <a:rPr lang="en-US" sz="1600" dirty="0" smtClean="0">
                <a:latin typeface="Arial Narrow" pitchFamily="34" charset="0"/>
              </a:rPr>
              <a:t>2010.  </a:t>
            </a:r>
          </a:p>
          <a:p>
            <a:pPr lvl="2">
              <a:spcBef>
                <a:spcPts val="600"/>
              </a:spcBef>
            </a:pPr>
            <a:r>
              <a:rPr lang="it-IT" sz="1600" dirty="0" smtClean="0">
                <a:latin typeface="Arial Narrow" pitchFamily="34" charset="0"/>
              </a:rPr>
              <a:t>Planned </a:t>
            </a:r>
            <a:r>
              <a:rPr lang="it-IT" sz="1600" dirty="0" smtClean="0">
                <a:latin typeface="Arial Narrow" pitchFamily="34" charset="0"/>
              </a:rPr>
              <a:t>start of </a:t>
            </a:r>
            <a:r>
              <a:rPr lang="it-IT" sz="1600" dirty="0" smtClean="0">
                <a:latin typeface="Arial Narrow" pitchFamily="34" charset="0"/>
              </a:rPr>
              <a:t>activities</a:t>
            </a:r>
            <a:r>
              <a:rPr lang="it-IT" sz="1600" dirty="0" smtClean="0">
                <a:latin typeface="Arial Narrow" pitchFamily="34" charset="0"/>
              </a:rPr>
              <a:t> within one year </a:t>
            </a:r>
            <a:r>
              <a:rPr lang="it-IT" sz="1600" dirty="0" smtClean="0">
                <a:latin typeface="Arial Narrow" pitchFamily="34" charset="0"/>
              </a:rPr>
              <a:t>(Spring 2011)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>
                <a:latin typeface="Arial Narrow" pitchFamily="34" charset="0"/>
              </a:rPr>
              <a:t>Total funding: ≈ </a:t>
            </a:r>
            <a:r>
              <a:rPr lang="en-US" sz="1600" b="1" dirty="0" smtClean="0">
                <a:latin typeface="Arial Narrow" pitchFamily="34" charset="0"/>
              </a:rPr>
              <a:t>30 </a:t>
            </a:r>
            <a:r>
              <a:rPr lang="en-US" sz="1600" b="1" dirty="0" smtClean="0">
                <a:latin typeface="Arial Narrow" pitchFamily="34" charset="0"/>
              </a:rPr>
              <a:t>M</a:t>
            </a:r>
            <a:r>
              <a:rPr lang="en-US" sz="1600" b="1" dirty="0" smtClean="0">
                <a:latin typeface="Arial Narrow" pitchFamily="34" charset="0"/>
              </a:rPr>
              <a:t>€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43108" y="785794"/>
            <a:ext cx="6481778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Industrial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rPr>
              <a:t>Research</a:t>
            </a:r>
            <a:endParaRPr lang="en-US" sz="32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494</TotalTime>
  <Words>1291</Words>
  <Application>Microsoft Office PowerPoint</Application>
  <PresentationFormat>On-screen Show (4:3)</PresentationFormat>
  <Paragraphs>237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Consortium Euro-Méditerranéen TETHYS Réunion du Conseil d’Administration 19-20 Février 2010</vt:lpstr>
      <vt:lpstr>Regional Competitiveness</vt:lpstr>
      <vt:lpstr>…and in Liguria?</vt:lpstr>
      <vt:lpstr>High-Tech Clusters in Liguria</vt:lpstr>
      <vt:lpstr>Slide 5</vt:lpstr>
      <vt:lpstr>- Integrated Intelligent Systems and Technologies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Consortium Euro-Méditerranéen TETHYS Réunion du Conseil d’Administration 19-20 Février 2010 </dc:title>
  <dc:creator>Your User Name</dc:creator>
  <cp:lastModifiedBy>Your User Name</cp:lastModifiedBy>
  <cp:revision>71</cp:revision>
  <dcterms:created xsi:type="dcterms:W3CDTF">2010-02-17T22:19:24Z</dcterms:created>
  <dcterms:modified xsi:type="dcterms:W3CDTF">2010-02-19T01:08:07Z</dcterms:modified>
</cp:coreProperties>
</file>