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2" r:id="rId4"/>
    <p:sldId id="274" r:id="rId5"/>
    <p:sldId id="275" r:id="rId6"/>
    <p:sldId id="268" r:id="rId7"/>
    <p:sldId id="267" r:id="rId8"/>
    <p:sldId id="273" r:id="rId9"/>
    <p:sldId id="263" r:id="rId10"/>
    <p:sldId id="265" r:id="rId11"/>
    <p:sldId id="266" r:id="rId12"/>
    <p:sldId id="272" r:id="rId13"/>
    <p:sldId id="269" r:id="rId14"/>
    <p:sldId id="270" r:id="rId15"/>
    <p:sldId id="271" r:id="rId16"/>
    <p:sldId id="276" r:id="rId17"/>
    <p:sldId id="277"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51F31E2B-E974-4234-919A-5C8DBF22B40C}" type="datetimeFigureOut">
              <a:rPr lang="fr-FR" smtClean="0"/>
              <a:pPr/>
              <a:t>16/06/2012</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B7DF1541-60D4-4EBD-844B-46B6E6875F3B}" type="slidenum">
              <a:rPr lang="fr-FR" smtClean="0"/>
              <a:pPr/>
              <a:t>‹N°›</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1F31E2B-E974-4234-919A-5C8DBF22B40C}" type="datetimeFigureOut">
              <a:rPr lang="fr-FR" smtClean="0"/>
              <a:pPr/>
              <a:t>16/06/2012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7DF1541-60D4-4EBD-844B-46B6E6875F3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1F31E2B-E974-4234-919A-5C8DBF22B40C}" type="datetimeFigureOut">
              <a:rPr lang="fr-FR" smtClean="0"/>
              <a:pPr/>
              <a:t>16/06/2012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7DF1541-60D4-4EBD-844B-46B6E6875F3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1F31E2B-E974-4234-919A-5C8DBF22B40C}" type="datetimeFigureOut">
              <a:rPr lang="fr-FR" smtClean="0"/>
              <a:pPr/>
              <a:t>16/06/2012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7DF1541-60D4-4EBD-844B-46B6E6875F3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51F31E2B-E974-4234-919A-5C8DBF22B40C}" type="datetimeFigureOut">
              <a:rPr lang="fr-FR" smtClean="0"/>
              <a:pPr/>
              <a:t>16/06/2012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5"/>
            <a:ext cx="762000" cy="365125"/>
          </a:xfrm>
        </p:spPr>
        <p:txBody>
          <a:bodyPr/>
          <a:lstStyle/>
          <a:p>
            <a:fld id="{B7DF1541-60D4-4EBD-844B-46B6E6875F3B}"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51F31E2B-E974-4234-919A-5C8DBF22B40C}" type="datetimeFigureOut">
              <a:rPr lang="fr-FR" smtClean="0"/>
              <a:pPr/>
              <a:t>16/06/2012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7DF1541-60D4-4EBD-844B-46B6E6875F3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51F31E2B-E974-4234-919A-5C8DBF22B40C}" type="datetimeFigureOut">
              <a:rPr lang="fr-FR" smtClean="0"/>
              <a:pPr/>
              <a:t>16/06/2012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7DF1541-60D4-4EBD-844B-46B6E6875F3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51F31E2B-E974-4234-919A-5C8DBF22B40C}" type="datetimeFigureOut">
              <a:rPr lang="fr-FR" smtClean="0"/>
              <a:pPr/>
              <a:t>16/06/2012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7DF1541-60D4-4EBD-844B-46B6E6875F3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1F31E2B-E974-4234-919A-5C8DBF22B40C}" type="datetimeFigureOut">
              <a:rPr lang="fr-FR" smtClean="0"/>
              <a:pPr/>
              <a:t>16/06/2012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7DF1541-60D4-4EBD-844B-46B6E6875F3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51F31E2B-E974-4234-919A-5C8DBF22B40C}" type="datetimeFigureOut">
              <a:rPr lang="fr-FR" smtClean="0"/>
              <a:pPr/>
              <a:t>16/06/2012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7DF1541-60D4-4EBD-844B-46B6E6875F3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51F31E2B-E974-4234-919A-5C8DBF22B40C}" type="datetimeFigureOut">
              <a:rPr lang="fr-FR" smtClean="0"/>
              <a:pPr/>
              <a:t>16/06/2012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7DF1541-60D4-4EBD-844B-46B6E6875F3B}"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1F31E2B-E974-4234-919A-5C8DBF22B40C}" type="datetimeFigureOut">
              <a:rPr lang="fr-FR" smtClean="0"/>
              <a:pPr/>
              <a:t>16/06/2012</a:t>
            </a:fld>
            <a:endParaRPr lang="fr-F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7DF1541-60D4-4EBD-844B-46B6E6875F3B}"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87624" y="1340768"/>
            <a:ext cx="6696744" cy="1446550"/>
          </a:xfrm>
          <a:prstGeom prst="rect">
            <a:avLst/>
          </a:prstGeom>
          <a:noFill/>
        </p:spPr>
        <p:txBody>
          <a:bodyPr wrap="square" rtlCol="0">
            <a:spAutoFit/>
          </a:bodyPr>
          <a:lstStyle/>
          <a:p>
            <a:pPr algn="ctr"/>
            <a:r>
              <a:rPr lang="fr-FR" sz="4400" b="1" i="1" dirty="0" smtClean="0">
                <a:solidFill>
                  <a:srgbClr val="002060"/>
                </a:solidFill>
                <a:effectLst>
                  <a:outerShdw blurRad="38100" dist="38100" dir="2700000" algn="tl">
                    <a:srgbClr val="000000">
                      <a:alpha val="43137"/>
                    </a:srgbClr>
                  </a:outerShdw>
                </a:effectLst>
                <a:latin typeface="Calibri" pitchFamily="34" charset="0"/>
              </a:rPr>
              <a:t>La formation doctorale à Aix-Marseille Université</a:t>
            </a:r>
            <a:endParaRPr lang="fr-FR" sz="4400" b="1" i="1" dirty="0">
              <a:solidFill>
                <a:srgbClr val="002060"/>
              </a:solidFill>
              <a:effectLst>
                <a:outerShdw blurRad="38100" dist="38100" dir="2700000" algn="tl">
                  <a:srgbClr val="000000">
                    <a:alpha val="43137"/>
                  </a:srgbClr>
                </a:outerShdw>
              </a:effectLst>
              <a:latin typeface="Calibri" pitchFamily="34" charset="0"/>
            </a:endParaRPr>
          </a:p>
        </p:txBody>
      </p:sp>
      <p:sp>
        <p:nvSpPr>
          <p:cNvPr id="4" name="ZoneTexte 3"/>
          <p:cNvSpPr txBox="1"/>
          <p:nvPr/>
        </p:nvSpPr>
        <p:spPr>
          <a:xfrm>
            <a:off x="1259632" y="5157192"/>
            <a:ext cx="6408712" cy="1077218"/>
          </a:xfrm>
          <a:prstGeom prst="rect">
            <a:avLst/>
          </a:prstGeom>
          <a:noFill/>
        </p:spPr>
        <p:txBody>
          <a:bodyPr wrap="square" rtlCol="0">
            <a:spAutoFit/>
          </a:bodyPr>
          <a:lstStyle/>
          <a:p>
            <a:pPr algn="ctr"/>
            <a:r>
              <a:rPr lang="fr-FR" sz="2400" b="1" i="1" dirty="0" smtClean="0">
                <a:solidFill>
                  <a:srgbClr val="002060"/>
                </a:solidFill>
                <a:latin typeface="Calibri" pitchFamily="34" charset="0"/>
              </a:rPr>
              <a:t>André </a:t>
            </a:r>
            <a:r>
              <a:rPr lang="fr-FR" sz="2400" b="1" i="1" dirty="0" err="1" smtClean="0">
                <a:solidFill>
                  <a:srgbClr val="002060"/>
                </a:solidFill>
                <a:latin typeface="Calibri" pitchFamily="34" charset="0"/>
              </a:rPr>
              <a:t>Nieoullon</a:t>
            </a:r>
            <a:endParaRPr lang="fr-FR" sz="2400" b="1" i="1" dirty="0" smtClean="0">
              <a:solidFill>
                <a:srgbClr val="002060"/>
              </a:solidFill>
              <a:latin typeface="Calibri" pitchFamily="34" charset="0"/>
            </a:endParaRPr>
          </a:p>
          <a:p>
            <a:pPr algn="ctr"/>
            <a:r>
              <a:rPr lang="fr-FR" sz="2000" b="1" i="1" dirty="0" smtClean="0">
                <a:solidFill>
                  <a:srgbClr val="002060"/>
                </a:solidFill>
                <a:latin typeface="Calibri" pitchFamily="34" charset="0"/>
              </a:rPr>
              <a:t>Professeur</a:t>
            </a:r>
          </a:p>
          <a:p>
            <a:pPr algn="ctr"/>
            <a:r>
              <a:rPr lang="fr-FR" sz="2000" b="1" i="1" dirty="0" smtClean="0">
                <a:solidFill>
                  <a:srgbClr val="002060"/>
                </a:solidFill>
                <a:latin typeface="Calibri" pitchFamily="34" charset="0"/>
              </a:rPr>
              <a:t>Directeur du Collège Doctoral Aix-Marseille Université</a:t>
            </a:r>
            <a:endParaRPr lang="fr-FR" sz="2000" b="1" i="1" dirty="0">
              <a:solidFill>
                <a:srgbClr val="002060"/>
              </a:solidFill>
              <a:latin typeface="Calibri" pitchFamily="34" charset="0"/>
            </a:endParaRPr>
          </a:p>
        </p:txBody>
      </p:sp>
      <p:sp>
        <p:nvSpPr>
          <p:cNvPr id="5" name="ZoneTexte 4"/>
          <p:cNvSpPr txBox="1"/>
          <p:nvPr/>
        </p:nvSpPr>
        <p:spPr>
          <a:xfrm>
            <a:off x="5004048" y="6453336"/>
            <a:ext cx="4139952" cy="369332"/>
          </a:xfrm>
          <a:prstGeom prst="rect">
            <a:avLst/>
          </a:prstGeom>
          <a:noFill/>
        </p:spPr>
        <p:txBody>
          <a:bodyPr wrap="square" rtlCol="0">
            <a:spAutoFit/>
          </a:bodyPr>
          <a:lstStyle/>
          <a:p>
            <a:r>
              <a:rPr lang="fr-FR" b="1" i="1" dirty="0" smtClean="0">
                <a:solidFill>
                  <a:srgbClr val="002060"/>
                </a:solidFill>
                <a:latin typeface="Calibri" pitchFamily="34" charset="0"/>
              </a:rPr>
              <a:t>Consortium TETHYS, Marseille 13.04.12</a:t>
            </a:r>
            <a:endParaRPr lang="fr-FR" b="1" i="1" dirty="0">
              <a:solidFill>
                <a:srgbClr val="002060"/>
              </a:solidFill>
              <a:latin typeface="Calibri" pitchFamily="34" charset="0"/>
            </a:endParaRPr>
          </a:p>
        </p:txBody>
      </p:sp>
      <p:pic>
        <p:nvPicPr>
          <p:cNvPr id="1026" name="Picture 2" descr="C:\Users\anieoullon\Desktop\amu[1].png"/>
          <p:cNvPicPr>
            <a:picLocks noChangeAspect="1" noChangeArrowheads="1"/>
          </p:cNvPicPr>
          <p:nvPr/>
        </p:nvPicPr>
        <p:blipFill>
          <a:blip r:embed="rId2" cstate="print"/>
          <a:srcRect/>
          <a:stretch>
            <a:fillRect/>
          </a:stretch>
        </p:blipFill>
        <p:spPr bwMode="auto">
          <a:xfrm>
            <a:off x="3203848" y="3573016"/>
            <a:ext cx="2627784" cy="90039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95536" y="764704"/>
            <a:ext cx="8496944" cy="584775"/>
          </a:xfrm>
          <a:prstGeom prst="rect">
            <a:avLst/>
          </a:prstGeom>
          <a:noFill/>
        </p:spPr>
        <p:txBody>
          <a:bodyPr wrap="square" rtlCol="0">
            <a:spAutoFit/>
          </a:bodyPr>
          <a:lstStyle/>
          <a:p>
            <a:pPr algn="ctr"/>
            <a:r>
              <a:rPr lang="fr-FR" sz="3200" b="1" i="1" dirty="0" smtClean="0">
                <a:solidFill>
                  <a:srgbClr val="002060"/>
                </a:solidFill>
                <a:effectLst>
                  <a:outerShdw blurRad="38100" dist="38100" dir="2700000" algn="tl">
                    <a:srgbClr val="000000">
                      <a:alpha val="43137"/>
                    </a:srgbClr>
                  </a:outerShdw>
                </a:effectLst>
                <a:latin typeface="Calibri" pitchFamily="34" charset="0"/>
              </a:rPr>
              <a:t>Les objectifs du Collège Doctoral AMU</a:t>
            </a:r>
            <a:endParaRPr lang="fr-FR" sz="3200" b="1" i="1" dirty="0">
              <a:solidFill>
                <a:srgbClr val="002060"/>
              </a:solidFill>
              <a:effectLst>
                <a:outerShdw blurRad="38100" dist="38100" dir="2700000" algn="tl">
                  <a:srgbClr val="000000">
                    <a:alpha val="43137"/>
                  </a:srgbClr>
                </a:outerShdw>
              </a:effectLst>
              <a:latin typeface="Calibri" pitchFamily="34" charset="0"/>
            </a:endParaRPr>
          </a:p>
        </p:txBody>
      </p:sp>
      <p:pic>
        <p:nvPicPr>
          <p:cNvPr id="6" name="Picture 2" descr="part1"/>
          <p:cNvPicPr>
            <a:picLocks noChangeAspect="1" noChangeArrowheads="1"/>
          </p:cNvPicPr>
          <p:nvPr/>
        </p:nvPicPr>
        <p:blipFill>
          <a:blip r:embed="rId2" cstate="print"/>
          <a:srcRect/>
          <a:stretch>
            <a:fillRect/>
          </a:stretch>
        </p:blipFill>
        <p:spPr bwMode="auto">
          <a:xfrm>
            <a:off x="3491880" y="188640"/>
            <a:ext cx="1584176" cy="857490"/>
          </a:xfrm>
          <a:prstGeom prst="rect">
            <a:avLst/>
          </a:prstGeom>
          <a:noFill/>
          <a:ln w="9525">
            <a:noFill/>
            <a:miter lim="800000"/>
            <a:headEnd/>
            <a:tailEnd/>
          </a:ln>
        </p:spPr>
      </p:pic>
      <p:sp>
        <p:nvSpPr>
          <p:cNvPr id="4" name="ZoneTexte 3"/>
          <p:cNvSpPr txBox="1"/>
          <p:nvPr/>
        </p:nvSpPr>
        <p:spPr>
          <a:xfrm>
            <a:off x="755576" y="1484784"/>
            <a:ext cx="7632848" cy="7663636"/>
          </a:xfrm>
          <a:prstGeom prst="rect">
            <a:avLst/>
          </a:prstGeom>
          <a:noFill/>
        </p:spPr>
        <p:txBody>
          <a:bodyPr wrap="square" rtlCol="0">
            <a:spAutoFit/>
          </a:bodyPr>
          <a:lstStyle/>
          <a:p>
            <a:pPr>
              <a:spcBef>
                <a:spcPct val="50000"/>
              </a:spcBef>
              <a:defRPr/>
            </a:pPr>
            <a:r>
              <a:rPr lang="fr-FR" sz="2400" b="1" dirty="0" smtClean="0">
                <a:solidFill>
                  <a:srgbClr val="002060"/>
                </a:solidFill>
                <a:effectLst>
                  <a:outerShdw blurRad="38100" dist="38100" dir="2700000" algn="tl">
                    <a:srgbClr val="000000"/>
                  </a:outerShdw>
                </a:effectLst>
                <a:latin typeface="Calibri" pitchFamily="34" charset="0"/>
              </a:rPr>
              <a:t>Promouvoir une formation disciplinaire d’excellence</a:t>
            </a:r>
            <a:r>
              <a:rPr lang="fr-FR" sz="2400" b="1" dirty="0" smtClean="0">
                <a:solidFill>
                  <a:srgbClr val="002060"/>
                </a:solidFill>
                <a:latin typeface="Calibri" pitchFamily="34" charset="0"/>
              </a:rPr>
              <a:t> par un encadrement doctoral exemplaire selon une </a:t>
            </a:r>
            <a:r>
              <a:rPr lang="fr-FR" sz="2400" b="1" u="sng" dirty="0" smtClean="0">
                <a:solidFill>
                  <a:srgbClr val="002060"/>
                </a:solidFill>
                <a:latin typeface="Calibri" pitchFamily="34" charset="0"/>
              </a:rPr>
              <a:t>Charte des Thèses </a:t>
            </a:r>
            <a:r>
              <a:rPr lang="fr-FR" sz="2400" b="1" dirty="0" smtClean="0">
                <a:solidFill>
                  <a:srgbClr val="002060"/>
                </a:solidFill>
                <a:latin typeface="Calibri" pitchFamily="34" charset="0"/>
              </a:rPr>
              <a:t>acceptée et appliquée par tous,  dans les meilleurs laboratoires de recherche</a:t>
            </a:r>
          </a:p>
          <a:p>
            <a:pPr>
              <a:spcBef>
                <a:spcPct val="50000"/>
              </a:spcBef>
              <a:defRPr/>
            </a:pPr>
            <a:r>
              <a:rPr lang="fr-FR" sz="2400" b="1" dirty="0" smtClean="0">
                <a:solidFill>
                  <a:srgbClr val="002060"/>
                </a:solidFill>
                <a:effectLst>
                  <a:outerShdw blurRad="38100" dist="38100" dir="2700000" algn="tl">
                    <a:srgbClr val="000000"/>
                  </a:outerShdw>
                </a:effectLst>
                <a:latin typeface="Calibri" pitchFamily="34" charset="0"/>
              </a:rPr>
              <a:t>Préparer les Docteurs à leur insertion professionnelle</a:t>
            </a:r>
            <a:r>
              <a:rPr lang="fr-FR" sz="2400" b="1" dirty="0" smtClean="0">
                <a:solidFill>
                  <a:srgbClr val="002060"/>
                </a:solidFill>
                <a:latin typeface="Calibri" pitchFamily="34" charset="0"/>
              </a:rPr>
              <a:t> par une sensibilisation au monde de l’entreprise avec l’aide des entreprises, pour ajuster la formation aux besoins de la société et en prenant en compte la compétition internationale et la mondialisation</a:t>
            </a:r>
          </a:p>
          <a:p>
            <a:pPr>
              <a:spcBef>
                <a:spcPct val="50000"/>
              </a:spcBef>
              <a:defRPr/>
            </a:pPr>
            <a:r>
              <a:rPr lang="fr-FR" sz="2400" b="1" dirty="0" smtClean="0">
                <a:solidFill>
                  <a:srgbClr val="002060"/>
                </a:solidFill>
                <a:effectLst>
                  <a:outerShdw blurRad="38100" dist="38100" dir="2700000" algn="tl">
                    <a:srgbClr val="000000"/>
                  </a:outerShdw>
                </a:effectLst>
                <a:latin typeface="Calibri" pitchFamily="34" charset="0"/>
              </a:rPr>
              <a:t>Contribuer à la politique scientifique du site</a:t>
            </a:r>
            <a:r>
              <a:rPr lang="fr-FR" sz="2400" b="1" dirty="0" smtClean="0">
                <a:solidFill>
                  <a:srgbClr val="002060"/>
                </a:solidFill>
                <a:latin typeface="Calibri" pitchFamily="34" charset="0"/>
              </a:rPr>
              <a:t>, en favorisant sa structuration pour accroître la visibilité et l’attractivité nationale et internationale de l’Université d’Aix-Marseille</a:t>
            </a:r>
          </a:p>
          <a:p>
            <a:pPr>
              <a:spcBef>
                <a:spcPct val="50000"/>
              </a:spcBef>
              <a:defRPr/>
            </a:pPr>
            <a:endParaRPr lang="fr-FR" sz="2400" b="1" dirty="0" smtClean="0">
              <a:solidFill>
                <a:srgbClr val="002060"/>
              </a:solidFill>
              <a:latin typeface="Calibri" pitchFamily="34" charset="0"/>
            </a:endParaRPr>
          </a:p>
          <a:p>
            <a:pPr>
              <a:spcBef>
                <a:spcPct val="50000"/>
              </a:spcBef>
              <a:defRPr/>
            </a:pPr>
            <a:endParaRPr lang="fr-FR" sz="2400" b="1" dirty="0" smtClean="0">
              <a:solidFill>
                <a:srgbClr val="002060"/>
              </a:solidFill>
              <a:latin typeface="Calibri" pitchFamily="34" charset="0"/>
            </a:endParaRPr>
          </a:p>
          <a:p>
            <a:pPr>
              <a:spcBef>
                <a:spcPct val="50000"/>
              </a:spcBef>
              <a:defRPr/>
            </a:pPr>
            <a:endParaRPr lang="fr-FR" sz="2400" b="1" dirty="0" smtClean="0">
              <a:solidFill>
                <a:srgbClr val="002060"/>
              </a:solidFill>
              <a:latin typeface="Calibri" pitchFamily="34" charset="0"/>
            </a:endParaRPr>
          </a:p>
          <a:p>
            <a:pPr>
              <a:spcBef>
                <a:spcPct val="50000"/>
              </a:spcBef>
              <a:defRPr/>
            </a:pPr>
            <a:endParaRPr lang="fr-FR" sz="2400" b="1" dirty="0" smtClean="0">
              <a:solidFill>
                <a:srgbClr val="002060"/>
              </a:solidFill>
              <a:latin typeface="Calibri" pitchFamily="34" charset="0"/>
            </a:endParaRPr>
          </a:p>
          <a:p>
            <a:pPr>
              <a:spcBef>
                <a:spcPct val="50000"/>
              </a:spcBef>
              <a:defRPr/>
            </a:pPr>
            <a:endParaRPr lang="fr-FR" sz="2400" b="1" dirty="0">
              <a:solidFill>
                <a:srgbClr val="002060"/>
              </a:solidFill>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95536" y="764704"/>
            <a:ext cx="8496944" cy="584775"/>
          </a:xfrm>
          <a:prstGeom prst="rect">
            <a:avLst/>
          </a:prstGeom>
          <a:noFill/>
        </p:spPr>
        <p:txBody>
          <a:bodyPr wrap="square" rtlCol="0">
            <a:spAutoFit/>
          </a:bodyPr>
          <a:lstStyle/>
          <a:p>
            <a:pPr algn="ctr"/>
            <a:r>
              <a:rPr lang="fr-FR" sz="3200" b="1" i="1" dirty="0" smtClean="0">
                <a:solidFill>
                  <a:srgbClr val="002060"/>
                </a:solidFill>
                <a:effectLst>
                  <a:outerShdw blurRad="38100" dist="38100" dir="2700000" algn="tl">
                    <a:srgbClr val="000000">
                      <a:alpha val="43137"/>
                    </a:srgbClr>
                  </a:outerShdw>
                </a:effectLst>
                <a:latin typeface="Calibri" pitchFamily="34" charset="0"/>
              </a:rPr>
              <a:t>La Charte des Thèses d’Aix-Marseille Université</a:t>
            </a:r>
            <a:endParaRPr lang="fr-FR" sz="3200" b="1" i="1" dirty="0">
              <a:solidFill>
                <a:srgbClr val="002060"/>
              </a:solidFill>
              <a:effectLst>
                <a:outerShdw blurRad="38100" dist="38100" dir="2700000" algn="tl">
                  <a:srgbClr val="000000">
                    <a:alpha val="43137"/>
                  </a:srgbClr>
                </a:outerShdw>
              </a:effectLst>
              <a:latin typeface="Calibri" pitchFamily="34" charset="0"/>
            </a:endParaRPr>
          </a:p>
        </p:txBody>
      </p:sp>
      <p:pic>
        <p:nvPicPr>
          <p:cNvPr id="6" name="Picture 2" descr="part1"/>
          <p:cNvPicPr>
            <a:picLocks noChangeAspect="1" noChangeArrowheads="1"/>
          </p:cNvPicPr>
          <p:nvPr/>
        </p:nvPicPr>
        <p:blipFill>
          <a:blip r:embed="rId2" cstate="print"/>
          <a:srcRect/>
          <a:stretch>
            <a:fillRect/>
          </a:stretch>
        </p:blipFill>
        <p:spPr bwMode="auto">
          <a:xfrm>
            <a:off x="3491880" y="188640"/>
            <a:ext cx="1584176" cy="857490"/>
          </a:xfrm>
          <a:prstGeom prst="rect">
            <a:avLst/>
          </a:prstGeom>
          <a:noFill/>
          <a:ln w="9525">
            <a:noFill/>
            <a:miter lim="800000"/>
            <a:headEnd/>
            <a:tailEnd/>
          </a:ln>
        </p:spPr>
      </p:pic>
      <p:sp>
        <p:nvSpPr>
          <p:cNvPr id="5" name="ZoneTexte 4"/>
          <p:cNvSpPr txBox="1"/>
          <p:nvPr/>
        </p:nvSpPr>
        <p:spPr>
          <a:xfrm>
            <a:off x="755576" y="1844824"/>
            <a:ext cx="7848872" cy="3231654"/>
          </a:xfrm>
          <a:prstGeom prst="rect">
            <a:avLst/>
          </a:prstGeom>
          <a:noFill/>
        </p:spPr>
        <p:txBody>
          <a:bodyPr wrap="square" rtlCol="0">
            <a:spAutoFit/>
          </a:bodyPr>
          <a:lstStyle/>
          <a:p>
            <a:pPr>
              <a:spcBef>
                <a:spcPct val="50000"/>
              </a:spcBef>
              <a:defRPr/>
            </a:pPr>
            <a:r>
              <a:rPr lang="fr-FR" sz="2400" b="1" dirty="0" smtClean="0">
                <a:solidFill>
                  <a:srgbClr val="002060"/>
                </a:solidFill>
                <a:effectLst>
                  <a:outerShdw blurRad="38100" dist="38100" dir="2700000" algn="tl">
                    <a:srgbClr val="000000"/>
                  </a:outerShdw>
                </a:effectLst>
                <a:latin typeface="Calibri" pitchFamily="34" charset="0"/>
              </a:rPr>
              <a:t>La </a:t>
            </a:r>
            <a:r>
              <a:rPr lang="fr-FR" sz="2400" b="1" i="1" dirty="0" smtClean="0">
                <a:solidFill>
                  <a:srgbClr val="002060"/>
                </a:solidFill>
                <a:effectLst>
                  <a:outerShdw blurRad="38100" dist="38100" dir="2700000" algn="tl">
                    <a:srgbClr val="000000"/>
                  </a:outerShdw>
                </a:effectLst>
                <a:latin typeface="Calibri" pitchFamily="34" charset="0"/>
              </a:rPr>
              <a:t>Charte des Thèses</a:t>
            </a:r>
            <a:r>
              <a:rPr lang="fr-FR" sz="2400" b="1" dirty="0" smtClean="0">
                <a:solidFill>
                  <a:srgbClr val="002060"/>
                </a:solidFill>
                <a:effectLst>
                  <a:outerShdw blurRad="38100" dist="38100" dir="2700000" algn="tl">
                    <a:srgbClr val="000000"/>
                  </a:outerShdw>
                </a:effectLst>
                <a:latin typeface="Calibri" pitchFamily="34" charset="0"/>
              </a:rPr>
              <a:t> </a:t>
            </a:r>
            <a:r>
              <a:rPr lang="fr-FR" sz="2400" b="1" dirty="0" smtClean="0">
                <a:solidFill>
                  <a:srgbClr val="002060"/>
                </a:solidFill>
                <a:latin typeface="Calibri" pitchFamily="34" charset="0"/>
              </a:rPr>
              <a:t>définit les conditions </a:t>
            </a:r>
          </a:p>
          <a:p>
            <a:pPr>
              <a:spcBef>
                <a:spcPct val="50000"/>
              </a:spcBef>
              <a:defRPr/>
            </a:pPr>
            <a:r>
              <a:rPr lang="fr-FR" sz="2400" b="1" dirty="0" smtClean="0">
                <a:solidFill>
                  <a:srgbClr val="002060"/>
                </a:solidFill>
                <a:latin typeface="Calibri" pitchFamily="34" charset="0"/>
              </a:rPr>
              <a:t> . du recrutement des doctorants, </a:t>
            </a:r>
          </a:p>
          <a:p>
            <a:pPr>
              <a:spcBef>
                <a:spcPct val="50000"/>
              </a:spcBef>
              <a:defRPr/>
            </a:pPr>
            <a:r>
              <a:rPr lang="fr-FR" sz="2400" b="1" dirty="0" smtClean="0">
                <a:solidFill>
                  <a:srgbClr val="002060"/>
                </a:solidFill>
                <a:latin typeface="Calibri" pitchFamily="34" charset="0"/>
              </a:rPr>
              <a:t>. de leur encadrement, </a:t>
            </a:r>
          </a:p>
          <a:p>
            <a:pPr>
              <a:spcBef>
                <a:spcPct val="50000"/>
              </a:spcBef>
              <a:defRPr/>
            </a:pPr>
            <a:r>
              <a:rPr lang="fr-FR" sz="2400" b="1" dirty="0" smtClean="0">
                <a:solidFill>
                  <a:srgbClr val="002060"/>
                </a:solidFill>
                <a:latin typeface="Calibri" pitchFamily="34" charset="0"/>
              </a:rPr>
              <a:t>. du financement pendant la thèse, </a:t>
            </a:r>
          </a:p>
          <a:p>
            <a:pPr>
              <a:spcBef>
                <a:spcPct val="50000"/>
              </a:spcBef>
              <a:defRPr/>
            </a:pPr>
            <a:r>
              <a:rPr lang="fr-FR" sz="2400" b="1" dirty="0" smtClean="0">
                <a:solidFill>
                  <a:srgbClr val="002060"/>
                </a:solidFill>
                <a:latin typeface="Calibri" pitchFamily="34" charset="0"/>
              </a:rPr>
              <a:t>. de la durée de la thèse</a:t>
            </a:r>
          </a:p>
          <a:p>
            <a:pPr>
              <a:spcBef>
                <a:spcPct val="50000"/>
              </a:spcBef>
              <a:defRPr/>
            </a:pPr>
            <a:r>
              <a:rPr lang="fr-FR" sz="2400" b="1" dirty="0" smtClean="0">
                <a:solidFill>
                  <a:srgbClr val="002060"/>
                </a:solidFill>
                <a:latin typeface="Calibri" pitchFamily="34" charset="0"/>
              </a:rPr>
              <a:t>. ainsi que les critères pré requis pour la soutenance</a:t>
            </a:r>
            <a:r>
              <a:rPr lang="fr-FR" sz="2400" b="1" dirty="0" smtClean="0">
                <a:solidFill>
                  <a:srgbClr val="002060"/>
                </a:solidFill>
                <a:effectLst>
                  <a:outerShdw blurRad="38100" dist="38100" dir="2700000" algn="tl">
                    <a:srgbClr val="000000"/>
                  </a:outerShdw>
                </a:effectLst>
                <a:latin typeface="Calibri" pitchFamily="34" charset="0"/>
              </a:rPr>
              <a:t> </a:t>
            </a:r>
            <a:endParaRPr lang="fr-FR" sz="2400" b="1" dirty="0">
              <a:solidFill>
                <a:srgbClr val="002060"/>
              </a:solidFill>
              <a:effectLst>
                <a:outerShdw blurRad="38100" dist="38100" dir="2700000" algn="tl">
                  <a:srgbClr val="000000"/>
                </a:outerShdw>
              </a:effectLst>
              <a:latin typeface="Calibri" pitchFamily="34" charset="0"/>
            </a:endParaRPr>
          </a:p>
        </p:txBody>
      </p:sp>
      <p:sp>
        <p:nvSpPr>
          <p:cNvPr id="7" name="ZoneTexte 6"/>
          <p:cNvSpPr txBox="1"/>
          <p:nvPr/>
        </p:nvSpPr>
        <p:spPr>
          <a:xfrm>
            <a:off x="3419872" y="5805264"/>
            <a:ext cx="5040560" cy="369332"/>
          </a:xfrm>
          <a:prstGeom prst="rect">
            <a:avLst/>
          </a:prstGeom>
          <a:noFill/>
        </p:spPr>
        <p:txBody>
          <a:bodyPr wrap="square" rtlCol="0">
            <a:spAutoFit/>
          </a:bodyPr>
          <a:lstStyle/>
          <a:p>
            <a:r>
              <a:rPr lang="fr-FR" b="1" i="1" dirty="0" smtClean="0">
                <a:solidFill>
                  <a:srgbClr val="002060"/>
                </a:solidFill>
                <a:latin typeface="Calibri" pitchFamily="34" charset="0"/>
              </a:rPr>
              <a:t>2 articles « clé » à titre d’illustration…</a:t>
            </a:r>
            <a:endParaRPr lang="fr-FR" b="1" i="1" dirty="0">
              <a:solidFill>
                <a:srgbClr val="002060"/>
              </a:solidFill>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95536" y="764704"/>
            <a:ext cx="8496944" cy="584775"/>
          </a:xfrm>
          <a:prstGeom prst="rect">
            <a:avLst/>
          </a:prstGeom>
          <a:noFill/>
        </p:spPr>
        <p:txBody>
          <a:bodyPr wrap="square" rtlCol="0">
            <a:spAutoFit/>
          </a:bodyPr>
          <a:lstStyle/>
          <a:p>
            <a:pPr algn="ctr"/>
            <a:r>
              <a:rPr lang="fr-FR" sz="3200" b="1" i="1" dirty="0" smtClean="0">
                <a:solidFill>
                  <a:srgbClr val="002060"/>
                </a:solidFill>
                <a:effectLst>
                  <a:outerShdw blurRad="38100" dist="38100" dir="2700000" algn="tl">
                    <a:srgbClr val="000000">
                      <a:alpha val="43137"/>
                    </a:srgbClr>
                  </a:outerShdw>
                </a:effectLst>
                <a:latin typeface="Calibri" pitchFamily="34" charset="0"/>
              </a:rPr>
              <a:t>La Charte des Thèses d’Aix-Marseille Université</a:t>
            </a:r>
            <a:endParaRPr lang="fr-FR" sz="3200" b="1" i="1" dirty="0">
              <a:solidFill>
                <a:srgbClr val="002060"/>
              </a:solidFill>
              <a:effectLst>
                <a:outerShdw blurRad="38100" dist="38100" dir="2700000" algn="tl">
                  <a:srgbClr val="000000">
                    <a:alpha val="43137"/>
                  </a:srgbClr>
                </a:outerShdw>
              </a:effectLst>
              <a:latin typeface="Calibri" pitchFamily="34" charset="0"/>
            </a:endParaRPr>
          </a:p>
        </p:txBody>
      </p:sp>
      <p:pic>
        <p:nvPicPr>
          <p:cNvPr id="6" name="Picture 2" descr="part1"/>
          <p:cNvPicPr>
            <a:picLocks noChangeAspect="1" noChangeArrowheads="1"/>
          </p:cNvPicPr>
          <p:nvPr/>
        </p:nvPicPr>
        <p:blipFill>
          <a:blip r:embed="rId2" cstate="print"/>
          <a:srcRect/>
          <a:stretch>
            <a:fillRect/>
          </a:stretch>
        </p:blipFill>
        <p:spPr bwMode="auto">
          <a:xfrm>
            <a:off x="3491880" y="188640"/>
            <a:ext cx="1584176" cy="857490"/>
          </a:xfrm>
          <a:prstGeom prst="rect">
            <a:avLst/>
          </a:prstGeom>
          <a:noFill/>
          <a:ln w="9525">
            <a:noFill/>
            <a:miter lim="800000"/>
            <a:headEnd/>
            <a:tailEnd/>
          </a:ln>
        </p:spPr>
      </p:pic>
      <p:sp>
        <p:nvSpPr>
          <p:cNvPr id="5" name="ZoneTexte 4"/>
          <p:cNvSpPr txBox="1"/>
          <p:nvPr/>
        </p:nvSpPr>
        <p:spPr>
          <a:xfrm>
            <a:off x="755576" y="1340768"/>
            <a:ext cx="7848872" cy="6093976"/>
          </a:xfrm>
          <a:prstGeom prst="rect">
            <a:avLst/>
          </a:prstGeom>
          <a:noFill/>
        </p:spPr>
        <p:txBody>
          <a:bodyPr wrap="square" rtlCol="0">
            <a:spAutoFit/>
          </a:bodyPr>
          <a:lstStyle/>
          <a:p>
            <a:pPr algn="just"/>
            <a:r>
              <a:rPr lang="fr-FR" sz="1600" b="1" dirty="0" smtClean="0">
                <a:solidFill>
                  <a:srgbClr val="002060"/>
                </a:solidFill>
                <a:latin typeface="Arial" charset="0"/>
                <a:cs typeface="Times New Roman" pitchFamily="18" charset="0"/>
              </a:rPr>
              <a:t>Article 3 – La durée légale de la thèse</a:t>
            </a:r>
            <a:r>
              <a:rPr lang="fr-FR" sz="1600" dirty="0" smtClean="0">
                <a:solidFill>
                  <a:srgbClr val="002060"/>
                </a:solidFill>
                <a:latin typeface="Arial" charset="0"/>
                <a:cs typeface="Times New Roman" pitchFamily="18" charset="0"/>
              </a:rPr>
              <a:t>, définie par l’arrêté du 7 août 2006, est de 3 années. La réinscription en début d’année universitaire est obligatoire. Au-delà des 3 ans, la réinscription en 4</a:t>
            </a:r>
            <a:r>
              <a:rPr lang="fr-FR" sz="1600" baseline="30000" dirty="0" smtClean="0">
                <a:solidFill>
                  <a:srgbClr val="002060"/>
                </a:solidFill>
                <a:latin typeface="Arial" charset="0"/>
                <a:cs typeface="Times New Roman" pitchFamily="18" charset="0"/>
              </a:rPr>
              <a:t>ième</a:t>
            </a:r>
            <a:r>
              <a:rPr lang="fr-FR" sz="1600" dirty="0" smtClean="0">
                <a:solidFill>
                  <a:srgbClr val="002060"/>
                </a:solidFill>
                <a:latin typeface="Arial" charset="0"/>
                <a:cs typeface="Times New Roman" pitchFamily="18" charset="0"/>
              </a:rPr>
              <a:t> année présente un caractère dérogatoire.</a:t>
            </a:r>
            <a:r>
              <a:rPr lang="fr-FR" sz="1600" b="1" dirty="0" smtClean="0">
                <a:solidFill>
                  <a:srgbClr val="002060"/>
                </a:solidFill>
                <a:latin typeface="Arial" charset="0"/>
                <a:cs typeface="Times New Roman" pitchFamily="18" charset="0"/>
              </a:rPr>
              <a:t> Dans les disciplines scientifiques et de santé, ainsi que dans le domaine droit-économie-gestion (DEG), la durée des thèses de doctorat est </a:t>
            </a:r>
            <a:r>
              <a:rPr lang="fr-FR" sz="1600" b="1" u="sng" dirty="0" smtClean="0">
                <a:solidFill>
                  <a:srgbClr val="002060"/>
                </a:solidFill>
                <a:latin typeface="Arial" charset="0"/>
                <a:cs typeface="Times New Roman" pitchFamily="18" charset="0"/>
              </a:rPr>
              <a:t>au maximum de 5 années</a:t>
            </a:r>
            <a:r>
              <a:rPr lang="fr-FR" sz="1600" b="1" dirty="0" smtClean="0">
                <a:solidFill>
                  <a:srgbClr val="002060"/>
                </a:solidFill>
                <a:latin typeface="Arial" charset="0"/>
                <a:cs typeface="Times New Roman" pitchFamily="18" charset="0"/>
              </a:rPr>
              <a:t>. En sciences humaines et sociales (SHS) et arts-lettres-langues (ALL), elle est </a:t>
            </a:r>
            <a:r>
              <a:rPr lang="fr-FR" sz="1600" b="1" u="sng" dirty="0" smtClean="0">
                <a:solidFill>
                  <a:srgbClr val="002060"/>
                </a:solidFill>
                <a:latin typeface="Arial" charset="0"/>
                <a:cs typeface="Times New Roman" pitchFamily="18" charset="0"/>
              </a:rPr>
              <a:t>au maximum de 8 années</a:t>
            </a:r>
            <a:r>
              <a:rPr lang="fr-FR" sz="1600" b="1" dirty="0" smtClean="0">
                <a:solidFill>
                  <a:srgbClr val="002060"/>
                </a:solidFill>
                <a:latin typeface="Arial" charset="0"/>
                <a:cs typeface="Times New Roman" pitchFamily="18" charset="0"/>
              </a:rPr>
              <a:t>. Les inscriptions dérogatoires peuvent être accordées par le Président de l’université, sur proposition du directeur de l’école doctorale qui s’assure des conditions et des délais de fin de thèse…</a:t>
            </a:r>
          </a:p>
          <a:p>
            <a:pPr algn="just"/>
            <a:endParaRPr lang="fr-FR" sz="1600" b="1" dirty="0" smtClean="0">
              <a:solidFill>
                <a:srgbClr val="002060"/>
              </a:solidFill>
              <a:latin typeface="Arial" charset="0"/>
              <a:cs typeface="Times New Roman" pitchFamily="18" charset="0"/>
            </a:endParaRPr>
          </a:p>
          <a:p>
            <a:pPr algn="just"/>
            <a:r>
              <a:rPr lang="fr-FR" sz="1600" b="1" dirty="0" smtClean="0">
                <a:solidFill>
                  <a:srgbClr val="002060"/>
                </a:solidFill>
                <a:latin typeface="Arial" charset="0"/>
                <a:cs typeface="Times New Roman" pitchFamily="18" charset="0"/>
              </a:rPr>
              <a:t>Article 6 – Le(s) directeur(s) de thèse </a:t>
            </a:r>
            <a:r>
              <a:rPr lang="fr-FR" sz="1600" dirty="0" smtClean="0">
                <a:solidFill>
                  <a:srgbClr val="002060"/>
                </a:solidFill>
                <a:latin typeface="Arial" charset="0"/>
                <a:cs typeface="Times New Roman" pitchFamily="18" charset="0"/>
              </a:rPr>
              <a:t>est (sont) responsable(s) de l’encadrement du doctorant pour la durée de la thèse. Il(s) devra(ont) être reconnu(s) pour sa(leur) compétence dans un champ de recherches comme « habilité à diriger des recherches » et s’engage(nt) à consacrer une part significative de son(leur) temps à guider le doctorant dont il(s) a (ont) la charge pour lui permettre d’assurer une démarche novatrice dans un contexte scientifique actualisé.</a:t>
            </a:r>
            <a:r>
              <a:rPr lang="fr-FR" sz="1600" b="1" dirty="0" smtClean="0">
                <a:solidFill>
                  <a:srgbClr val="002060"/>
                </a:solidFill>
                <a:latin typeface="Arial" charset="0"/>
                <a:cs typeface="Times New Roman" pitchFamily="18" charset="0"/>
              </a:rPr>
              <a:t> Sauf dérogation accordée par le Conseil scientifique de l’établissement de rattachement et après avis du directeur du collège doctoral, un directeur de thèse ne peut encadrer en même temps</a:t>
            </a:r>
            <a:endParaRPr lang="fr-FR" sz="1600" b="1" dirty="0" smtClean="0">
              <a:solidFill>
                <a:srgbClr val="002060"/>
              </a:solidFill>
              <a:latin typeface="Arial" charset="0"/>
            </a:endParaRPr>
          </a:p>
          <a:p>
            <a:pPr eaLnBrk="0" hangingPunct="0"/>
            <a:r>
              <a:rPr lang="fr-FR" sz="1600" b="1" dirty="0" smtClean="0">
                <a:solidFill>
                  <a:srgbClr val="002060"/>
                </a:solidFill>
                <a:latin typeface="Arial" charset="0"/>
                <a:cs typeface="Times New Roman" pitchFamily="18" charset="0"/>
              </a:rPr>
              <a:t>- plus de </a:t>
            </a:r>
            <a:r>
              <a:rPr lang="fr-FR" sz="1600" b="1" u="sng" dirty="0" smtClean="0">
                <a:solidFill>
                  <a:srgbClr val="002060"/>
                </a:solidFill>
                <a:latin typeface="Arial" charset="0"/>
                <a:cs typeface="Times New Roman" pitchFamily="18" charset="0"/>
              </a:rPr>
              <a:t>3 doctorants dans les disciplines des sciences exactes</a:t>
            </a:r>
            <a:r>
              <a:rPr lang="fr-FR" sz="1600" b="1" dirty="0" smtClean="0">
                <a:solidFill>
                  <a:srgbClr val="002060"/>
                </a:solidFill>
                <a:latin typeface="Arial" charset="0"/>
                <a:cs typeface="Times New Roman" pitchFamily="18" charset="0"/>
              </a:rPr>
              <a:t> ;</a:t>
            </a:r>
          </a:p>
          <a:p>
            <a:pPr eaLnBrk="0" hangingPunct="0"/>
            <a:r>
              <a:rPr lang="fr-FR" sz="1600" b="1" dirty="0" smtClean="0">
                <a:solidFill>
                  <a:srgbClr val="002060"/>
                </a:solidFill>
                <a:latin typeface="Arial" charset="0"/>
                <a:cs typeface="Times New Roman" pitchFamily="18" charset="0"/>
              </a:rPr>
              <a:t>- plus de </a:t>
            </a:r>
            <a:r>
              <a:rPr lang="fr-FR" sz="1600" b="1" u="sng" dirty="0" smtClean="0">
                <a:solidFill>
                  <a:srgbClr val="002060"/>
                </a:solidFill>
                <a:latin typeface="Arial" charset="0"/>
                <a:cs typeface="Times New Roman" pitchFamily="18" charset="0"/>
              </a:rPr>
              <a:t>10 doctorants dans les autres disciplines</a:t>
            </a:r>
            <a:r>
              <a:rPr lang="fr-FR" sz="1600" b="1" dirty="0" smtClean="0">
                <a:solidFill>
                  <a:srgbClr val="002060"/>
                </a:solidFill>
                <a:latin typeface="Arial" charset="0"/>
                <a:cs typeface="Times New Roman" pitchFamily="18" charset="0"/>
              </a:rPr>
              <a:t>, des sciences humaines, économiques, sociales et juridiques</a:t>
            </a:r>
            <a:r>
              <a:rPr lang="fr-FR" dirty="0" smtClean="0">
                <a:solidFill>
                  <a:srgbClr val="002060"/>
                </a:solidFill>
                <a:latin typeface="Arial" charset="0"/>
                <a:cs typeface="Times New Roman" pitchFamily="18" charset="0"/>
              </a:rPr>
              <a:t>.</a:t>
            </a:r>
            <a:r>
              <a:rPr lang="fr-FR" dirty="0" smtClean="0">
                <a:solidFill>
                  <a:srgbClr val="002060"/>
                </a:solidFill>
                <a:latin typeface="Arial" charset="0"/>
              </a:rPr>
              <a:t> </a:t>
            </a:r>
          </a:p>
          <a:p>
            <a:pPr algn="just"/>
            <a:endParaRPr lang="fr-FR" b="1" dirty="0" smtClean="0">
              <a:solidFill>
                <a:srgbClr val="002060"/>
              </a:solidFill>
              <a:latin typeface="Arial" charset="0"/>
              <a:cs typeface="Times New Roman" pitchFamily="18" charset="0"/>
            </a:endParaRPr>
          </a:p>
          <a:p>
            <a:pPr algn="just"/>
            <a:endParaRPr lang="fr-FR" b="1" dirty="0">
              <a:solidFill>
                <a:srgbClr val="002060"/>
              </a:solidFill>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764704"/>
            <a:ext cx="9144000" cy="523220"/>
          </a:xfrm>
          <a:prstGeom prst="rect">
            <a:avLst/>
          </a:prstGeom>
          <a:noFill/>
        </p:spPr>
        <p:txBody>
          <a:bodyPr wrap="square" rtlCol="0">
            <a:spAutoFit/>
          </a:bodyPr>
          <a:lstStyle/>
          <a:p>
            <a:pPr algn="ctr">
              <a:spcBef>
                <a:spcPct val="50000"/>
              </a:spcBef>
              <a:defRPr/>
            </a:pPr>
            <a:r>
              <a:rPr lang="fr-FR" sz="2800" b="1" i="1" dirty="0" smtClean="0">
                <a:solidFill>
                  <a:srgbClr val="002060"/>
                </a:solidFill>
                <a:effectLst>
                  <a:outerShdw blurRad="38100" dist="38100" dir="2700000" algn="tl">
                    <a:srgbClr val="000000">
                      <a:alpha val="43137"/>
                    </a:srgbClr>
                  </a:outerShdw>
                </a:effectLst>
                <a:latin typeface="Calibri" pitchFamily="34" charset="0"/>
              </a:rPr>
              <a:t>Quels leviers du Collège Doctoral, pour quelles actions ?</a:t>
            </a:r>
            <a:endParaRPr lang="fr-FR" sz="2800" b="1" i="1" dirty="0">
              <a:solidFill>
                <a:srgbClr val="002060"/>
              </a:solidFill>
              <a:effectLst>
                <a:outerShdw blurRad="38100" dist="38100" dir="2700000" algn="tl">
                  <a:srgbClr val="000000">
                    <a:alpha val="43137"/>
                  </a:srgbClr>
                </a:outerShdw>
              </a:effectLst>
              <a:latin typeface="Calibri" pitchFamily="34" charset="0"/>
            </a:endParaRPr>
          </a:p>
        </p:txBody>
      </p:sp>
      <p:pic>
        <p:nvPicPr>
          <p:cNvPr id="6" name="Picture 2" descr="part1"/>
          <p:cNvPicPr>
            <a:picLocks noChangeAspect="1" noChangeArrowheads="1"/>
          </p:cNvPicPr>
          <p:nvPr/>
        </p:nvPicPr>
        <p:blipFill>
          <a:blip r:embed="rId2" cstate="print"/>
          <a:srcRect/>
          <a:stretch>
            <a:fillRect/>
          </a:stretch>
        </p:blipFill>
        <p:spPr bwMode="auto">
          <a:xfrm>
            <a:off x="3491880" y="188640"/>
            <a:ext cx="1584176" cy="857490"/>
          </a:xfrm>
          <a:prstGeom prst="rect">
            <a:avLst/>
          </a:prstGeom>
          <a:noFill/>
          <a:ln w="9525">
            <a:noFill/>
            <a:miter lim="800000"/>
            <a:headEnd/>
            <a:tailEnd/>
          </a:ln>
        </p:spPr>
      </p:pic>
      <p:sp>
        <p:nvSpPr>
          <p:cNvPr id="4" name="ZoneTexte 3"/>
          <p:cNvSpPr txBox="1"/>
          <p:nvPr/>
        </p:nvSpPr>
        <p:spPr>
          <a:xfrm>
            <a:off x="611560" y="1484784"/>
            <a:ext cx="8064896" cy="4555093"/>
          </a:xfrm>
          <a:prstGeom prst="rect">
            <a:avLst/>
          </a:prstGeom>
          <a:noFill/>
        </p:spPr>
        <p:txBody>
          <a:bodyPr wrap="square" rtlCol="0">
            <a:spAutoFit/>
          </a:bodyPr>
          <a:lstStyle/>
          <a:p>
            <a:pPr>
              <a:spcBef>
                <a:spcPct val="50000"/>
              </a:spcBef>
              <a:buFontTx/>
              <a:buChar char="-"/>
              <a:defRPr/>
            </a:pPr>
            <a:r>
              <a:rPr lang="fr-FR" sz="2000" b="1" dirty="0" smtClean="0">
                <a:solidFill>
                  <a:srgbClr val="002060"/>
                </a:solidFill>
                <a:latin typeface="Calibri" pitchFamily="34" charset="0"/>
              </a:rPr>
              <a:t>Développement d’une </a:t>
            </a:r>
            <a:r>
              <a:rPr lang="fr-FR" sz="2000" b="1" i="1" u="sng" dirty="0" smtClean="0">
                <a:solidFill>
                  <a:srgbClr val="002060"/>
                </a:solidFill>
                <a:latin typeface="Calibri" pitchFamily="34" charset="0"/>
              </a:rPr>
              <a:t>Mission de Relations avec le monde socio-économique,</a:t>
            </a:r>
            <a:r>
              <a:rPr lang="fr-FR" sz="2000" b="1" i="1" dirty="0" smtClean="0">
                <a:solidFill>
                  <a:srgbClr val="002060"/>
                </a:solidFill>
                <a:effectLst>
                  <a:outerShdw blurRad="38100" dist="38100" dir="2700000" algn="tl">
                    <a:srgbClr val="000000"/>
                  </a:outerShdw>
                </a:effectLst>
                <a:latin typeface="Calibri" pitchFamily="34" charset="0"/>
              </a:rPr>
              <a:t>  </a:t>
            </a:r>
            <a:r>
              <a:rPr lang="fr-FR" sz="2000" b="1" dirty="0" smtClean="0">
                <a:solidFill>
                  <a:srgbClr val="002060"/>
                </a:solidFill>
                <a:latin typeface="Calibri" pitchFamily="34" charset="0"/>
              </a:rPr>
              <a:t>chargée notamment de l’organisation des</a:t>
            </a:r>
            <a:r>
              <a:rPr lang="fr-FR" sz="2000" b="1" i="1" dirty="0" smtClean="0">
                <a:solidFill>
                  <a:srgbClr val="002060"/>
                </a:solidFill>
                <a:latin typeface="Calibri" pitchFamily="34" charset="0"/>
              </a:rPr>
              <a:t> </a:t>
            </a:r>
            <a:r>
              <a:rPr lang="fr-FR" sz="2000" b="1" i="1" u="sng" dirty="0" err="1" smtClean="0">
                <a:solidFill>
                  <a:srgbClr val="002060"/>
                </a:solidFill>
                <a:latin typeface="Calibri" pitchFamily="34" charset="0"/>
              </a:rPr>
              <a:t>Doctoriales</a:t>
            </a:r>
            <a:endParaRPr lang="fr-FR" sz="2000" b="1" i="1" u="sng" dirty="0" smtClean="0">
              <a:solidFill>
                <a:srgbClr val="002060"/>
              </a:solidFill>
              <a:latin typeface="Calibri" pitchFamily="34" charset="0"/>
            </a:endParaRPr>
          </a:p>
          <a:p>
            <a:pPr>
              <a:spcBef>
                <a:spcPct val="50000"/>
              </a:spcBef>
              <a:buFontTx/>
              <a:buChar char="-"/>
              <a:defRPr/>
            </a:pPr>
            <a:r>
              <a:rPr lang="fr-FR" sz="2000" b="1" dirty="0" smtClean="0">
                <a:solidFill>
                  <a:srgbClr val="002060"/>
                </a:solidFill>
                <a:latin typeface="Calibri" pitchFamily="34" charset="0"/>
              </a:rPr>
              <a:t> Mise en place d’une </a:t>
            </a:r>
            <a:r>
              <a:rPr lang="fr-FR" sz="2000" b="1" i="1" u="sng" dirty="0" smtClean="0">
                <a:solidFill>
                  <a:srgbClr val="002060"/>
                </a:solidFill>
                <a:latin typeface="Calibri" pitchFamily="34" charset="0"/>
              </a:rPr>
              <a:t>Cellule d’aide à l’insertion professionnelle</a:t>
            </a:r>
            <a:r>
              <a:rPr lang="fr-FR" sz="2000" b="1" u="sng" dirty="0" smtClean="0">
                <a:solidFill>
                  <a:srgbClr val="002060"/>
                </a:solidFill>
                <a:latin typeface="Calibri" pitchFamily="34" charset="0"/>
              </a:rPr>
              <a:t> </a:t>
            </a:r>
            <a:r>
              <a:rPr lang="fr-FR" sz="2000" b="1" i="1" u="sng" dirty="0" smtClean="0">
                <a:solidFill>
                  <a:srgbClr val="002060"/>
                </a:solidFill>
                <a:latin typeface="Calibri" pitchFamily="34" charset="0"/>
              </a:rPr>
              <a:t>des Docteurs</a:t>
            </a:r>
            <a:r>
              <a:rPr lang="fr-FR" sz="2000" b="1" dirty="0" smtClean="0">
                <a:solidFill>
                  <a:srgbClr val="002060"/>
                </a:solidFill>
                <a:effectLst>
                  <a:outerShdw blurRad="38100" dist="38100" dir="2700000" algn="tl">
                    <a:srgbClr val="000000">
                      <a:alpha val="43137"/>
                    </a:srgbClr>
                  </a:outerShdw>
                </a:effectLst>
                <a:latin typeface="Calibri" pitchFamily="34" charset="0"/>
              </a:rPr>
              <a:t>, </a:t>
            </a:r>
            <a:r>
              <a:rPr lang="fr-FR" sz="2000" b="1" dirty="0" smtClean="0">
                <a:solidFill>
                  <a:srgbClr val="002060"/>
                </a:solidFill>
                <a:latin typeface="Calibri" pitchFamily="34" charset="0"/>
              </a:rPr>
              <a:t>chargée aussi d’établir les bilans des compétences acquises pendant la thèse et de suivre les indicateurs d’insertion professionnelle à 3 ans après la thèse; et de la mise en place du dispositif de Doctorants Conseils et maintenant du Conseil en entreprise</a:t>
            </a:r>
          </a:p>
          <a:p>
            <a:pPr>
              <a:spcBef>
                <a:spcPct val="50000"/>
              </a:spcBef>
              <a:buFontTx/>
              <a:buChar char="-"/>
              <a:defRPr/>
            </a:pPr>
            <a:r>
              <a:rPr lang="fr-FR" sz="2000" b="1" dirty="0" smtClean="0">
                <a:solidFill>
                  <a:srgbClr val="002060"/>
                </a:solidFill>
                <a:effectLst>
                  <a:outerShdw blurRad="38100" dist="38100" dir="2700000" algn="tl">
                    <a:srgbClr val="000000"/>
                  </a:outerShdw>
                </a:effectLst>
                <a:latin typeface="Calibri" pitchFamily="34" charset="0"/>
              </a:rPr>
              <a:t> </a:t>
            </a:r>
            <a:r>
              <a:rPr lang="fr-FR" sz="2000" b="1" u="sng" dirty="0" smtClean="0">
                <a:solidFill>
                  <a:srgbClr val="002060"/>
                </a:solidFill>
                <a:latin typeface="Calibri" pitchFamily="34" charset="0"/>
              </a:rPr>
              <a:t>Mise en place d’une </a:t>
            </a:r>
            <a:r>
              <a:rPr lang="fr-FR" sz="2000" b="1" i="1" u="sng" dirty="0" smtClean="0">
                <a:solidFill>
                  <a:srgbClr val="002060"/>
                </a:solidFill>
                <a:latin typeface="Calibri" pitchFamily="34" charset="0"/>
              </a:rPr>
              <a:t>politique internationale</a:t>
            </a:r>
            <a:r>
              <a:rPr lang="fr-FR" sz="2000" b="1" u="sng" dirty="0" smtClean="0">
                <a:solidFill>
                  <a:srgbClr val="002060"/>
                </a:solidFill>
                <a:latin typeface="Calibri" pitchFamily="34" charset="0"/>
              </a:rPr>
              <a:t> propre au Collège Doctoral: </a:t>
            </a:r>
            <a:r>
              <a:rPr lang="fr-FR" sz="2000" b="1" dirty="0" smtClean="0">
                <a:solidFill>
                  <a:srgbClr val="002060"/>
                </a:solidFill>
                <a:latin typeface="Calibri" pitchFamily="34" charset="0"/>
              </a:rPr>
              <a:t>conventions entre établissements, Collèges Doctoraux bilatéraux, conventions  de </a:t>
            </a:r>
            <a:r>
              <a:rPr lang="fr-FR" sz="2000" b="1" dirty="0" err="1" smtClean="0">
                <a:solidFill>
                  <a:srgbClr val="002060"/>
                </a:solidFill>
                <a:latin typeface="Calibri" pitchFamily="34" charset="0"/>
              </a:rPr>
              <a:t>co-tutelles</a:t>
            </a:r>
            <a:r>
              <a:rPr lang="fr-FR" sz="2000" b="1" dirty="0" smtClean="0">
                <a:solidFill>
                  <a:srgbClr val="002060"/>
                </a:solidFill>
                <a:latin typeface="Calibri" pitchFamily="34" charset="0"/>
              </a:rPr>
              <a:t> de thèse, identification de sites de partenariat « renforcé » (Arc Méditerranéen)</a:t>
            </a:r>
          </a:p>
          <a:p>
            <a:pPr>
              <a:spcBef>
                <a:spcPct val="50000"/>
              </a:spcBef>
              <a:buFontTx/>
              <a:buChar char="-"/>
              <a:defRPr/>
            </a:pPr>
            <a:r>
              <a:rPr lang="fr-FR" sz="2000" b="1" dirty="0" smtClean="0">
                <a:solidFill>
                  <a:srgbClr val="002060"/>
                </a:solidFill>
                <a:latin typeface="Calibri" pitchFamily="34" charset="0"/>
              </a:rPr>
              <a:t> </a:t>
            </a:r>
            <a:r>
              <a:rPr lang="fr-FR" sz="2000" b="1" i="1" u="sng" dirty="0" smtClean="0">
                <a:solidFill>
                  <a:srgbClr val="002060"/>
                </a:solidFill>
                <a:latin typeface="Calibri" pitchFamily="34" charset="0"/>
              </a:rPr>
              <a:t>Actions de communication et d’information </a:t>
            </a:r>
            <a:r>
              <a:rPr lang="fr-FR" sz="2000" b="1" dirty="0" smtClean="0">
                <a:solidFill>
                  <a:srgbClr val="002060"/>
                </a:solidFill>
                <a:latin typeface="Calibri" pitchFamily="34" charset="0"/>
              </a:rPr>
              <a:t>(site web; livret du Doctorat Aix-Marseille Université; etc.)</a:t>
            </a:r>
            <a:endParaRPr lang="fr-FR" sz="2000" b="1" dirty="0">
              <a:solidFill>
                <a:srgbClr val="002060"/>
              </a:solidFill>
              <a:latin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79512" y="764704"/>
            <a:ext cx="8784976" cy="1077218"/>
          </a:xfrm>
          <a:prstGeom prst="rect">
            <a:avLst/>
          </a:prstGeom>
          <a:noFill/>
        </p:spPr>
        <p:txBody>
          <a:bodyPr wrap="square" rtlCol="0">
            <a:spAutoFit/>
          </a:bodyPr>
          <a:lstStyle/>
          <a:p>
            <a:pPr algn="ctr"/>
            <a:r>
              <a:rPr lang="fr-FR" sz="3200" b="1" i="1" dirty="0" smtClean="0">
                <a:solidFill>
                  <a:srgbClr val="002060"/>
                </a:solidFill>
                <a:effectLst>
                  <a:outerShdw blurRad="38100" dist="38100" dir="2700000" algn="tl">
                    <a:srgbClr val="000000">
                      <a:alpha val="43137"/>
                    </a:srgbClr>
                  </a:outerShdw>
                </a:effectLst>
                <a:latin typeface="Calibri" pitchFamily="34" charset="0"/>
              </a:rPr>
              <a:t>Un exemple d’action transverse: les DOCTORIALES en Provence</a:t>
            </a:r>
            <a:endParaRPr lang="fr-FR" sz="3200" b="1" i="1" dirty="0">
              <a:solidFill>
                <a:srgbClr val="002060"/>
              </a:solidFill>
              <a:effectLst>
                <a:outerShdw blurRad="38100" dist="38100" dir="2700000" algn="tl">
                  <a:srgbClr val="000000">
                    <a:alpha val="43137"/>
                  </a:srgbClr>
                </a:outerShdw>
              </a:effectLst>
              <a:latin typeface="Calibri" pitchFamily="34" charset="0"/>
            </a:endParaRPr>
          </a:p>
        </p:txBody>
      </p:sp>
      <p:pic>
        <p:nvPicPr>
          <p:cNvPr id="6" name="Picture 2" descr="part1"/>
          <p:cNvPicPr>
            <a:picLocks noChangeAspect="1" noChangeArrowheads="1"/>
          </p:cNvPicPr>
          <p:nvPr/>
        </p:nvPicPr>
        <p:blipFill>
          <a:blip r:embed="rId2" cstate="print"/>
          <a:srcRect/>
          <a:stretch>
            <a:fillRect/>
          </a:stretch>
        </p:blipFill>
        <p:spPr bwMode="auto">
          <a:xfrm>
            <a:off x="3491880" y="188640"/>
            <a:ext cx="1584176" cy="857490"/>
          </a:xfrm>
          <a:prstGeom prst="rect">
            <a:avLst/>
          </a:prstGeom>
          <a:noFill/>
          <a:ln w="9525">
            <a:noFill/>
            <a:miter lim="800000"/>
            <a:headEnd/>
            <a:tailEnd/>
          </a:ln>
        </p:spPr>
      </p:pic>
      <p:sp>
        <p:nvSpPr>
          <p:cNvPr id="5" name="ZoneTexte 4"/>
          <p:cNvSpPr txBox="1"/>
          <p:nvPr/>
        </p:nvSpPr>
        <p:spPr>
          <a:xfrm>
            <a:off x="611560" y="1916832"/>
            <a:ext cx="7992888" cy="4893647"/>
          </a:xfrm>
          <a:prstGeom prst="rect">
            <a:avLst/>
          </a:prstGeom>
          <a:noFill/>
        </p:spPr>
        <p:txBody>
          <a:bodyPr wrap="square" rtlCol="0">
            <a:spAutoFit/>
          </a:bodyPr>
          <a:lstStyle/>
          <a:p>
            <a:pPr algn="ctr">
              <a:buFontTx/>
              <a:buNone/>
              <a:defRPr/>
            </a:pPr>
            <a:r>
              <a:rPr lang="fr-FR" sz="2400" b="1" i="1" dirty="0" smtClean="0">
                <a:solidFill>
                  <a:srgbClr val="002060"/>
                </a:solidFill>
                <a:latin typeface="Calibri" pitchFamily="34" charset="0"/>
              </a:rPr>
              <a:t>Au-delà des séminaires conventionnels, quelques spécificités pour 80 étudiants par session annuelle…</a:t>
            </a:r>
          </a:p>
          <a:p>
            <a:pPr algn="ctr">
              <a:buFontTx/>
              <a:buNone/>
              <a:defRPr/>
            </a:pPr>
            <a:endParaRPr lang="fr-FR" sz="2400" b="1" i="1" dirty="0" smtClean="0">
              <a:solidFill>
                <a:srgbClr val="002060"/>
              </a:solidFill>
              <a:latin typeface="Calibri" pitchFamily="34" charset="0"/>
            </a:endParaRPr>
          </a:p>
          <a:p>
            <a:pPr>
              <a:buFont typeface="Wingdings" pitchFamily="2" charset="2"/>
              <a:buChar char="Ø"/>
              <a:defRPr/>
            </a:pPr>
            <a:r>
              <a:rPr lang="fr-FR" sz="2400" b="1" dirty="0" smtClean="0">
                <a:solidFill>
                  <a:srgbClr val="002060"/>
                </a:solidFill>
                <a:latin typeface="Calibri" pitchFamily="34" charset="0"/>
              </a:rPr>
              <a:t> Soutien des partenaires reconduit d’année en année</a:t>
            </a:r>
          </a:p>
          <a:p>
            <a:pPr>
              <a:buFont typeface="Wingdings" pitchFamily="2" charset="2"/>
              <a:buChar char="Ø"/>
              <a:defRPr/>
            </a:pPr>
            <a:r>
              <a:rPr lang="fr-FR" sz="2400" b="1" dirty="0" smtClean="0">
                <a:solidFill>
                  <a:srgbClr val="002060"/>
                </a:solidFill>
                <a:latin typeface="Calibri" pitchFamily="34" charset="0"/>
              </a:rPr>
              <a:t> Participation de ces mêmes partenaires aux comités de pilotage et techniques</a:t>
            </a:r>
          </a:p>
          <a:p>
            <a:pPr>
              <a:buFont typeface="Wingdings" pitchFamily="2" charset="2"/>
              <a:buChar char="Ø"/>
              <a:defRPr/>
            </a:pPr>
            <a:r>
              <a:rPr lang="fr-FR" sz="2400" b="1" u="sng" dirty="0" smtClean="0">
                <a:solidFill>
                  <a:srgbClr val="002060"/>
                </a:solidFill>
                <a:latin typeface="Calibri" pitchFamily="34" charset="0"/>
              </a:rPr>
              <a:t> Parrainage</a:t>
            </a:r>
            <a:r>
              <a:rPr lang="fr-FR" sz="2400" b="1" dirty="0" smtClean="0">
                <a:solidFill>
                  <a:srgbClr val="002060"/>
                </a:solidFill>
                <a:latin typeface="Calibri" pitchFamily="34" charset="0"/>
              </a:rPr>
              <a:t> par des acteurs du monde socio-économique et des collectivités territoriales (20 à 30)</a:t>
            </a:r>
          </a:p>
          <a:p>
            <a:pPr>
              <a:buFont typeface="Wingdings" pitchFamily="2" charset="2"/>
              <a:buChar char="Ø"/>
              <a:defRPr/>
            </a:pPr>
            <a:r>
              <a:rPr lang="fr-FR" sz="2400" b="1" dirty="0" smtClean="0">
                <a:solidFill>
                  <a:srgbClr val="002060"/>
                </a:solidFill>
                <a:latin typeface="Calibri" pitchFamily="34" charset="0"/>
              </a:rPr>
              <a:t> 60 à 70 intervenants professionnels</a:t>
            </a:r>
          </a:p>
          <a:p>
            <a:pPr>
              <a:buFont typeface="Wingdings" pitchFamily="2" charset="2"/>
              <a:buChar char="Ø"/>
              <a:defRPr/>
            </a:pPr>
            <a:r>
              <a:rPr lang="fr-FR" sz="2400" b="1" dirty="0" smtClean="0">
                <a:solidFill>
                  <a:srgbClr val="002060"/>
                </a:solidFill>
                <a:latin typeface="Calibri" pitchFamily="34" charset="0"/>
              </a:rPr>
              <a:t> Pluridisciplinarité: 13 à 14 écoles doctorales, tous domaines représentés</a:t>
            </a:r>
          </a:p>
          <a:p>
            <a:pPr>
              <a:buFont typeface="Wingdings" pitchFamily="2" charset="2"/>
              <a:buChar char="Ø"/>
              <a:defRPr/>
            </a:pPr>
            <a:r>
              <a:rPr lang="fr-FR" sz="2400" b="1" dirty="0" smtClean="0">
                <a:solidFill>
                  <a:srgbClr val="002060"/>
                </a:solidFill>
                <a:latin typeface="Calibri" pitchFamily="34" charset="0"/>
              </a:rPr>
              <a:t> Ouverture LSH/SHS</a:t>
            </a:r>
          </a:p>
          <a:p>
            <a:pPr>
              <a:buFont typeface="Wingdings" pitchFamily="2" charset="2"/>
              <a:buChar char="Ø"/>
              <a:defRPr/>
            </a:pPr>
            <a:r>
              <a:rPr lang="fr-FR" sz="2400" b="1" dirty="0" smtClean="0">
                <a:solidFill>
                  <a:srgbClr val="002060"/>
                </a:solidFill>
                <a:latin typeface="Calibri" pitchFamily="34" charset="0"/>
              </a:rPr>
              <a:t> Soutien et suivi de l’insertion professionnelle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764704"/>
            <a:ext cx="9144000" cy="1938992"/>
          </a:xfrm>
          <a:prstGeom prst="rect">
            <a:avLst/>
          </a:prstGeom>
          <a:noFill/>
        </p:spPr>
        <p:txBody>
          <a:bodyPr wrap="square" rtlCol="0">
            <a:spAutoFit/>
          </a:bodyPr>
          <a:lstStyle/>
          <a:p>
            <a:pPr algn="ctr"/>
            <a:r>
              <a:rPr lang="fr-FR" sz="2400" b="1" i="1" dirty="0" smtClean="0">
                <a:solidFill>
                  <a:srgbClr val="002060"/>
                </a:solidFill>
                <a:effectLst>
                  <a:outerShdw blurRad="38100" dist="38100" dir="2700000" algn="tl">
                    <a:srgbClr val="000000">
                      <a:alpha val="43137"/>
                    </a:srgbClr>
                  </a:outerShdw>
                </a:effectLst>
                <a:latin typeface="Calibri" pitchFamily="34" charset="0"/>
              </a:rPr>
              <a:t>Une action propre à aider l’insertion professionnelle des Docteurs: </a:t>
            </a:r>
            <a:endParaRPr lang="fr-FR" sz="2400" b="1" dirty="0" smtClean="0">
              <a:solidFill>
                <a:schemeClr val="tx2"/>
              </a:solidFill>
            </a:endParaRPr>
          </a:p>
          <a:p>
            <a:pPr algn="ctr"/>
            <a:r>
              <a:rPr lang="fr-FR" sz="2400" b="1" dirty="0" smtClean="0">
                <a:solidFill>
                  <a:srgbClr val="002060"/>
                </a:solidFill>
                <a:latin typeface="Calibri" pitchFamily="34" charset="0"/>
              </a:rPr>
              <a:t>Utilisation de logiciels dédiés à l'évaluation et à la gestion des compétences comportementales dans le milieu professionnel</a:t>
            </a:r>
          </a:p>
          <a:p>
            <a:pPr algn="ctr"/>
            <a:endParaRPr lang="fr-FR" sz="2400" b="1" dirty="0" smtClean="0">
              <a:solidFill>
                <a:srgbClr val="002060"/>
              </a:solidFill>
              <a:latin typeface="Calibri" pitchFamily="34" charset="0"/>
            </a:endParaRPr>
          </a:p>
          <a:p>
            <a:pPr algn="ctr"/>
            <a:r>
              <a:rPr lang="fr-FR" sz="2400" b="1" dirty="0" smtClean="0">
                <a:solidFill>
                  <a:srgbClr val="002060"/>
                </a:solidFill>
                <a:latin typeface="Calibri" pitchFamily="34" charset="0"/>
              </a:rPr>
              <a:t> </a:t>
            </a:r>
            <a:endParaRPr lang="fr-FR" sz="2400" b="1" i="1" dirty="0">
              <a:solidFill>
                <a:srgbClr val="002060"/>
              </a:solidFill>
              <a:effectLst>
                <a:outerShdw blurRad="38100" dist="38100" dir="2700000" algn="tl">
                  <a:srgbClr val="000000">
                    <a:alpha val="43137"/>
                  </a:srgbClr>
                </a:outerShdw>
              </a:effectLst>
              <a:latin typeface="Calibri" pitchFamily="34" charset="0"/>
            </a:endParaRPr>
          </a:p>
        </p:txBody>
      </p:sp>
      <p:pic>
        <p:nvPicPr>
          <p:cNvPr id="6" name="Picture 2" descr="part1"/>
          <p:cNvPicPr>
            <a:picLocks noChangeAspect="1" noChangeArrowheads="1"/>
          </p:cNvPicPr>
          <p:nvPr/>
        </p:nvPicPr>
        <p:blipFill>
          <a:blip r:embed="rId2" cstate="print"/>
          <a:srcRect/>
          <a:stretch>
            <a:fillRect/>
          </a:stretch>
        </p:blipFill>
        <p:spPr bwMode="auto">
          <a:xfrm>
            <a:off x="3491880" y="188640"/>
            <a:ext cx="1584176" cy="857490"/>
          </a:xfrm>
          <a:prstGeom prst="rect">
            <a:avLst/>
          </a:prstGeom>
          <a:noFill/>
          <a:ln w="9525">
            <a:noFill/>
            <a:miter lim="800000"/>
            <a:headEnd/>
            <a:tailEnd/>
          </a:ln>
        </p:spPr>
      </p:pic>
      <p:pic>
        <p:nvPicPr>
          <p:cNvPr id="4" name="Picture 2" descr="C:\Documents and Settings\Marius ARMAND\Bureau\schema_Qui-Sommes-nous-2.jpg"/>
          <p:cNvPicPr>
            <a:picLocks noChangeAspect="1" noChangeArrowheads="1"/>
          </p:cNvPicPr>
          <p:nvPr/>
        </p:nvPicPr>
        <p:blipFill>
          <a:blip r:embed="rId3" cstate="print"/>
          <a:srcRect/>
          <a:stretch>
            <a:fillRect/>
          </a:stretch>
        </p:blipFill>
        <p:spPr bwMode="auto">
          <a:xfrm>
            <a:off x="2771800" y="1988840"/>
            <a:ext cx="6048672" cy="4657446"/>
          </a:xfrm>
          <a:prstGeom prst="rect">
            <a:avLst/>
          </a:prstGeom>
          <a:noFill/>
          <a:ln w="9525">
            <a:noFill/>
            <a:miter lim="800000"/>
            <a:headEnd/>
            <a:tailEnd/>
          </a:ln>
        </p:spPr>
      </p:pic>
      <p:sp>
        <p:nvSpPr>
          <p:cNvPr id="5" name="ZoneTexte 4"/>
          <p:cNvSpPr txBox="1"/>
          <p:nvPr/>
        </p:nvSpPr>
        <p:spPr>
          <a:xfrm>
            <a:off x="251520" y="3068960"/>
            <a:ext cx="2232248" cy="1754326"/>
          </a:xfrm>
          <a:prstGeom prst="rect">
            <a:avLst/>
          </a:prstGeom>
          <a:noFill/>
        </p:spPr>
        <p:txBody>
          <a:bodyPr wrap="square" rtlCol="0">
            <a:spAutoFit/>
          </a:bodyPr>
          <a:lstStyle/>
          <a:p>
            <a:r>
              <a:rPr lang="fr-FR" b="1" dirty="0" smtClean="0">
                <a:solidFill>
                  <a:srgbClr val="002060"/>
                </a:solidFill>
                <a:latin typeface="Calibri" pitchFamily="34" charset="0"/>
              </a:rPr>
              <a:t>« PERFORMANSE », pour optimiser les entretiens professionnels individuels et </a:t>
            </a:r>
            <a:r>
              <a:rPr lang="fr-FR" b="1" dirty="0" err="1" smtClean="0">
                <a:solidFill>
                  <a:srgbClr val="002060"/>
                </a:solidFill>
                <a:latin typeface="Calibri" pitchFamily="34" charset="0"/>
              </a:rPr>
              <a:t>personalisés</a:t>
            </a:r>
            <a:endParaRPr lang="fr-FR" dirty="0"/>
          </a:p>
        </p:txBody>
      </p:sp>
      <p:sp>
        <p:nvSpPr>
          <p:cNvPr id="7" name="ZoneTexte 6"/>
          <p:cNvSpPr txBox="1"/>
          <p:nvPr/>
        </p:nvSpPr>
        <p:spPr>
          <a:xfrm>
            <a:off x="467544" y="260648"/>
            <a:ext cx="2376264" cy="400110"/>
          </a:xfrm>
          <a:prstGeom prst="rect">
            <a:avLst/>
          </a:prstGeom>
          <a:noFill/>
        </p:spPr>
        <p:txBody>
          <a:bodyPr wrap="square" rtlCol="0">
            <a:spAutoFit/>
          </a:bodyPr>
          <a:lstStyle/>
          <a:p>
            <a:r>
              <a:rPr lang="fr-FR" sz="2000" b="1" dirty="0" smtClean="0">
                <a:solidFill>
                  <a:srgbClr val="002060"/>
                </a:solidFill>
                <a:latin typeface="Calibri" pitchFamily="34" charset="0"/>
              </a:rPr>
              <a:t>Un autre exemple</a:t>
            </a:r>
            <a:endParaRPr lang="fr-FR" sz="2000" b="1" dirty="0">
              <a:solidFill>
                <a:srgbClr val="002060"/>
              </a:solidFill>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11560" y="548680"/>
            <a:ext cx="8532440" cy="6801862"/>
          </a:xfrm>
          <a:prstGeom prst="rect">
            <a:avLst/>
          </a:prstGeom>
          <a:noFill/>
        </p:spPr>
        <p:txBody>
          <a:bodyPr wrap="square" rtlCol="0">
            <a:spAutoFit/>
          </a:bodyPr>
          <a:lstStyle/>
          <a:p>
            <a:r>
              <a:rPr lang="fr-FR" sz="3200" b="1" i="1" dirty="0" smtClean="0">
                <a:solidFill>
                  <a:srgbClr val="002060"/>
                </a:solidFill>
                <a:effectLst>
                  <a:outerShdw blurRad="38100" dist="38100" dir="2700000" algn="tl">
                    <a:srgbClr val="000000">
                      <a:alpha val="43137"/>
                    </a:srgbClr>
                  </a:outerShdw>
                </a:effectLst>
                <a:latin typeface="Calibri" pitchFamily="34" charset="0"/>
              </a:rPr>
              <a:t>Retour sur l’international:</a:t>
            </a:r>
            <a:r>
              <a:rPr lang="fr-FR" sz="4000" b="1" dirty="0" smtClean="0">
                <a:solidFill>
                  <a:schemeClr val="tx2"/>
                </a:solidFill>
              </a:rPr>
              <a:t> </a:t>
            </a:r>
            <a:r>
              <a:rPr lang="fr-FR" sz="2800" b="1" i="1" u="sng" dirty="0" smtClean="0">
                <a:solidFill>
                  <a:srgbClr val="002060"/>
                </a:solidFill>
                <a:effectLst>
                  <a:outerShdw blurRad="38100" dist="38100" dir="2700000" algn="tl">
                    <a:srgbClr val="000000">
                      <a:alpha val="43137"/>
                    </a:srgbClr>
                  </a:outerShdw>
                </a:effectLst>
                <a:latin typeface="Calibri" pitchFamily="34" charset="0"/>
              </a:rPr>
              <a:t>Les thèses en </a:t>
            </a:r>
            <a:r>
              <a:rPr lang="fr-FR" sz="2800" b="1" i="1" u="sng" dirty="0" err="1" smtClean="0">
                <a:solidFill>
                  <a:srgbClr val="002060"/>
                </a:solidFill>
                <a:effectLst>
                  <a:outerShdw blurRad="38100" dist="38100" dir="2700000" algn="tl">
                    <a:srgbClr val="000000">
                      <a:alpha val="43137"/>
                    </a:srgbClr>
                  </a:outerShdw>
                </a:effectLst>
                <a:latin typeface="Calibri" pitchFamily="34" charset="0"/>
              </a:rPr>
              <a:t>co-tutelles</a:t>
            </a:r>
            <a:endParaRPr lang="fr-FR" sz="2800" b="1" i="1" u="sng" dirty="0" smtClean="0">
              <a:solidFill>
                <a:srgbClr val="002060"/>
              </a:solidFill>
              <a:effectLst>
                <a:outerShdw blurRad="38100" dist="38100" dir="2700000" algn="tl">
                  <a:srgbClr val="000000">
                    <a:alpha val="43137"/>
                  </a:srgbClr>
                </a:outerShdw>
              </a:effectLst>
              <a:latin typeface="Calibri" pitchFamily="34" charset="0"/>
            </a:endParaRPr>
          </a:p>
          <a:p>
            <a:endParaRPr lang="fr-FR" sz="2400" b="1" dirty="0" smtClean="0">
              <a:solidFill>
                <a:srgbClr val="002060"/>
              </a:solidFill>
              <a:latin typeface="Calibri" pitchFamily="34" charset="0"/>
            </a:endParaRPr>
          </a:p>
          <a:p>
            <a:pPr>
              <a:buFont typeface="Arial" pitchFamily="34" charset="0"/>
              <a:buChar char="•"/>
            </a:pPr>
            <a:r>
              <a:rPr lang="fr-FR" sz="2400" b="1" dirty="0" smtClean="0">
                <a:solidFill>
                  <a:srgbClr val="002060"/>
                </a:solidFill>
                <a:latin typeface="Calibri" pitchFamily="34" charset="0"/>
              </a:rPr>
              <a:t> Près de 350 thèses en cours, soit environ 10% des inscrits 	</a:t>
            </a:r>
          </a:p>
          <a:p>
            <a:endParaRPr lang="fr-FR" sz="2400" b="1" dirty="0" smtClean="0">
              <a:solidFill>
                <a:srgbClr val="002060"/>
              </a:solidFill>
              <a:latin typeface="Calibri" pitchFamily="34" charset="0"/>
            </a:endParaRPr>
          </a:p>
          <a:p>
            <a:pPr>
              <a:buFont typeface="Arial" pitchFamily="34" charset="0"/>
              <a:buChar char="•"/>
            </a:pPr>
            <a:r>
              <a:rPr lang="fr-FR" sz="2400" b="1" dirty="0" smtClean="0">
                <a:solidFill>
                  <a:srgbClr val="002060"/>
                </a:solidFill>
                <a:latin typeface="Calibri" pitchFamily="34" charset="0"/>
              </a:rPr>
              <a:t> 54 pays concernés, dont les principaux partenaires sont les suivants (données de l’année 2010) :</a:t>
            </a:r>
          </a:p>
          <a:p>
            <a:endParaRPr lang="fr-FR" sz="2400" b="1" dirty="0" smtClean="0">
              <a:solidFill>
                <a:srgbClr val="002060"/>
              </a:solidFill>
              <a:latin typeface="Calibri" pitchFamily="34" charset="0"/>
            </a:endParaRPr>
          </a:p>
          <a:p>
            <a:r>
              <a:rPr lang="fr-FR" sz="2400" b="1" dirty="0" smtClean="0">
                <a:solidFill>
                  <a:srgbClr val="002060"/>
                </a:solidFill>
                <a:latin typeface="Calibri" pitchFamily="34" charset="0"/>
              </a:rPr>
              <a:t>	</a:t>
            </a:r>
            <a:r>
              <a:rPr lang="fr-FR" sz="2800" b="1" dirty="0" smtClean="0">
                <a:solidFill>
                  <a:srgbClr val="002060"/>
                </a:solidFill>
                <a:effectLst>
                  <a:outerShdw blurRad="38100" dist="38100" dir="2700000" algn="tl">
                    <a:srgbClr val="000000">
                      <a:alpha val="43137"/>
                    </a:srgbClr>
                  </a:outerShdw>
                </a:effectLst>
                <a:latin typeface="Calibri" pitchFamily="34" charset="0"/>
              </a:rPr>
              <a:t>Tunisie, 61 thèses</a:t>
            </a:r>
            <a:r>
              <a:rPr lang="fr-FR" sz="2400" b="1" dirty="0" smtClean="0">
                <a:solidFill>
                  <a:srgbClr val="002060"/>
                </a:solidFill>
                <a:latin typeface="Calibri" pitchFamily="34" charset="0"/>
              </a:rPr>
              <a:t>		Chine, 16</a:t>
            </a:r>
          </a:p>
          <a:p>
            <a:r>
              <a:rPr lang="fr-FR" sz="2400" b="1" dirty="0" smtClean="0">
                <a:solidFill>
                  <a:srgbClr val="002060"/>
                </a:solidFill>
                <a:latin typeface="Calibri" pitchFamily="34" charset="0"/>
              </a:rPr>
              <a:t>	Italie, 44			Allemagne, 14</a:t>
            </a:r>
          </a:p>
          <a:p>
            <a:r>
              <a:rPr lang="fr-FR" sz="2400" b="1" dirty="0" smtClean="0">
                <a:solidFill>
                  <a:srgbClr val="002060"/>
                </a:solidFill>
                <a:latin typeface="Calibri" pitchFamily="34" charset="0"/>
              </a:rPr>
              <a:t>	</a:t>
            </a:r>
            <a:r>
              <a:rPr lang="fr-FR" sz="2800" b="1" dirty="0" smtClean="0">
                <a:solidFill>
                  <a:srgbClr val="002060"/>
                </a:solidFill>
                <a:effectLst>
                  <a:outerShdw blurRad="38100" dist="38100" dir="2700000" algn="tl">
                    <a:srgbClr val="000000">
                      <a:alpha val="43137"/>
                    </a:srgbClr>
                  </a:outerShdw>
                </a:effectLst>
                <a:latin typeface="Calibri" pitchFamily="34" charset="0"/>
              </a:rPr>
              <a:t>Liban, 18</a:t>
            </a:r>
            <a:r>
              <a:rPr lang="fr-FR" sz="2400" b="1" dirty="0" smtClean="0">
                <a:solidFill>
                  <a:srgbClr val="002060"/>
                </a:solidFill>
                <a:latin typeface="Calibri" pitchFamily="34" charset="0"/>
              </a:rPr>
              <a:t>			</a:t>
            </a:r>
            <a:r>
              <a:rPr lang="fr-FR" sz="2800" b="1" dirty="0" smtClean="0">
                <a:solidFill>
                  <a:srgbClr val="002060"/>
                </a:solidFill>
                <a:effectLst>
                  <a:outerShdw blurRad="38100" dist="38100" dir="2700000" algn="tl">
                    <a:srgbClr val="000000">
                      <a:alpha val="43137"/>
                    </a:srgbClr>
                  </a:outerShdw>
                </a:effectLst>
                <a:latin typeface="Calibri" pitchFamily="34" charset="0"/>
              </a:rPr>
              <a:t>Maroc, 13</a:t>
            </a:r>
          </a:p>
          <a:p>
            <a:r>
              <a:rPr lang="fr-FR" sz="2400" b="1" dirty="0" smtClean="0">
                <a:solidFill>
                  <a:srgbClr val="002060"/>
                </a:solidFill>
                <a:latin typeface="Calibri" pitchFamily="34" charset="0"/>
              </a:rPr>
              <a:t>	Canada, 18			</a:t>
            </a:r>
            <a:r>
              <a:rPr lang="fr-FR" sz="2800" b="1" dirty="0" smtClean="0">
                <a:solidFill>
                  <a:srgbClr val="002060"/>
                </a:solidFill>
                <a:effectLst>
                  <a:outerShdw blurRad="38100" dist="38100" dir="2700000" algn="tl">
                    <a:srgbClr val="000000">
                      <a:alpha val="43137"/>
                    </a:srgbClr>
                  </a:outerShdw>
                </a:effectLst>
                <a:latin typeface="Calibri" pitchFamily="34" charset="0"/>
              </a:rPr>
              <a:t>Algérie, 12</a:t>
            </a:r>
          </a:p>
          <a:p>
            <a:endParaRPr lang="fr-FR" sz="2800" b="1" dirty="0" smtClean="0">
              <a:solidFill>
                <a:srgbClr val="002060"/>
              </a:solidFill>
              <a:effectLst>
                <a:outerShdw blurRad="38100" dist="38100" dir="2700000" algn="tl">
                  <a:srgbClr val="000000">
                    <a:alpha val="43137"/>
                  </a:srgbClr>
                </a:outerShdw>
              </a:effectLst>
              <a:latin typeface="Calibri" pitchFamily="34" charset="0"/>
            </a:endParaRPr>
          </a:p>
          <a:p>
            <a:r>
              <a:rPr lang="fr-FR" sz="2800" b="1" dirty="0" smtClean="0">
                <a:solidFill>
                  <a:srgbClr val="002060"/>
                </a:solidFill>
                <a:effectLst>
                  <a:outerShdw blurRad="38100" dist="38100" dir="2700000" algn="tl">
                    <a:srgbClr val="000000">
                      <a:alpha val="43137"/>
                    </a:srgbClr>
                  </a:outerShdw>
                </a:effectLst>
                <a:latin typeface="Calibri" pitchFamily="34" charset="0"/>
              </a:rPr>
              <a:t>Soit, le Consortium TETHYS  apparait comme le premier partenaire d’Aix-Marseille Université (plus de 30% des thèses en </a:t>
            </a:r>
            <a:r>
              <a:rPr lang="fr-FR" sz="2800" b="1" dirty="0" err="1" smtClean="0">
                <a:solidFill>
                  <a:srgbClr val="002060"/>
                </a:solidFill>
                <a:effectLst>
                  <a:outerShdw blurRad="38100" dist="38100" dir="2700000" algn="tl">
                    <a:srgbClr val="000000">
                      <a:alpha val="43137"/>
                    </a:srgbClr>
                  </a:outerShdw>
                </a:effectLst>
                <a:latin typeface="Calibri" pitchFamily="34" charset="0"/>
              </a:rPr>
              <a:t>co-tutelles</a:t>
            </a:r>
            <a:r>
              <a:rPr lang="fr-FR" sz="2800" b="1" dirty="0" smtClean="0">
                <a:solidFill>
                  <a:srgbClr val="002060"/>
                </a:solidFill>
                <a:effectLst>
                  <a:outerShdw blurRad="38100" dist="38100" dir="2700000" algn="tl">
                    <a:srgbClr val="000000">
                      <a:alpha val="43137"/>
                    </a:srgbClr>
                  </a:outerShdw>
                </a:effectLst>
                <a:latin typeface="Calibri" pitchFamily="34" charset="0"/>
              </a:rPr>
              <a:t>)</a:t>
            </a:r>
            <a:r>
              <a:rPr lang="fr-FR" sz="2400" b="1" dirty="0" smtClean="0">
                <a:solidFill>
                  <a:srgbClr val="002060"/>
                </a:solidFill>
                <a:latin typeface="Calibri" pitchFamily="34" charset="0"/>
              </a:rPr>
              <a:t>			</a:t>
            </a:r>
            <a:endParaRPr lang="fr-FR" sz="3200" b="1" i="1" dirty="0" smtClean="0">
              <a:solidFill>
                <a:srgbClr val="002060"/>
              </a:solidFill>
              <a:effectLst>
                <a:outerShdw blurRad="38100" dist="38100" dir="2700000" algn="tl">
                  <a:srgbClr val="000000">
                    <a:alpha val="43137"/>
                  </a:srgbClr>
                </a:outerShdw>
              </a:effectLst>
              <a:latin typeface="Calibri" pitchFamily="34" charset="0"/>
            </a:endParaRPr>
          </a:p>
          <a:p>
            <a:pPr algn="ctr"/>
            <a:endParaRPr lang="fr-FR" sz="3200" b="1" i="1" dirty="0">
              <a:solidFill>
                <a:srgbClr val="002060"/>
              </a:solidFill>
              <a:effectLst>
                <a:outerShdw blurRad="38100" dist="38100" dir="2700000" algn="tl">
                  <a:srgbClr val="000000">
                    <a:alpha val="43137"/>
                  </a:srgbClr>
                </a:outerShdw>
              </a:effectLst>
              <a:latin typeface="Calibri" pitchFamily="34" charset="0"/>
            </a:endParaRPr>
          </a:p>
        </p:txBody>
      </p:sp>
      <p:pic>
        <p:nvPicPr>
          <p:cNvPr id="6" name="Picture 2" descr="part1"/>
          <p:cNvPicPr>
            <a:picLocks noChangeAspect="1" noChangeArrowheads="1"/>
          </p:cNvPicPr>
          <p:nvPr/>
        </p:nvPicPr>
        <p:blipFill>
          <a:blip r:embed="rId2" cstate="print"/>
          <a:srcRect/>
          <a:stretch>
            <a:fillRect/>
          </a:stretch>
        </p:blipFill>
        <p:spPr bwMode="auto">
          <a:xfrm>
            <a:off x="3491880" y="188640"/>
            <a:ext cx="1584176" cy="8574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part1"/>
          <p:cNvPicPr>
            <a:picLocks noChangeAspect="1" noChangeArrowheads="1"/>
          </p:cNvPicPr>
          <p:nvPr/>
        </p:nvPicPr>
        <p:blipFill>
          <a:blip r:embed="rId2" cstate="print"/>
          <a:srcRect/>
          <a:stretch>
            <a:fillRect/>
          </a:stretch>
        </p:blipFill>
        <p:spPr bwMode="auto">
          <a:xfrm>
            <a:off x="3491880" y="188640"/>
            <a:ext cx="1584176" cy="857490"/>
          </a:xfrm>
          <a:prstGeom prst="rect">
            <a:avLst/>
          </a:prstGeom>
          <a:noFill/>
          <a:ln w="9525">
            <a:noFill/>
            <a:miter lim="800000"/>
            <a:headEnd/>
            <a:tailEnd/>
          </a:ln>
        </p:spPr>
      </p:pic>
      <p:sp>
        <p:nvSpPr>
          <p:cNvPr id="4" name="ZoneTexte 3"/>
          <p:cNvSpPr txBox="1"/>
          <p:nvPr/>
        </p:nvSpPr>
        <p:spPr>
          <a:xfrm>
            <a:off x="467544" y="2060848"/>
            <a:ext cx="8424936" cy="4031873"/>
          </a:xfrm>
          <a:prstGeom prst="rect">
            <a:avLst/>
          </a:prstGeom>
          <a:noFill/>
        </p:spPr>
        <p:txBody>
          <a:bodyPr wrap="square" rtlCol="0">
            <a:spAutoFit/>
          </a:bodyPr>
          <a:lstStyle/>
          <a:p>
            <a:r>
              <a:rPr lang="fr-FR" sz="3200" b="1" u="sng" dirty="0" smtClean="0">
                <a:solidFill>
                  <a:srgbClr val="002060"/>
                </a:solidFill>
                <a:latin typeface="Calibri" pitchFamily="34" charset="0"/>
                <a:cs typeface="Calibri" pitchFamily="34" charset="0"/>
              </a:rPr>
              <a:t>Pour en savoir plus</a:t>
            </a:r>
            <a:r>
              <a:rPr lang="fr-FR" sz="3200" b="1" dirty="0" smtClean="0">
                <a:solidFill>
                  <a:srgbClr val="002060"/>
                </a:solidFill>
                <a:latin typeface="Calibri" pitchFamily="34" charset="0"/>
                <a:cs typeface="Calibri" pitchFamily="34" charset="0"/>
              </a:rPr>
              <a:t>:</a:t>
            </a:r>
          </a:p>
          <a:p>
            <a:endParaRPr lang="fr-FR" sz="3200" b="1" dirty="0" smtClean="0">
              <a:solidFill>
                <a:srgbClr val="002060"/>
              </a:solidFill>
              <a:latin typeface="Calibri" pitchFamily="34" charset="0"/>
              <a:cs typeface="Calibri" pitchFamily="34" charset="0"/>
            </a:endParaRPr>
          </a:p>
          <a:p>
            <a:r>
              <a:rPr lang="fr-FR" sz="3200" b="1" dirty="0" smtClean="0">
                <a:solidFill>
                  <a:srgbClr val="002060"/>
                </a:solidFill>
                <a:latin typeface="Calibri" pitchFamily="34" charset="0"/>
                <a:cs typeface="Calibri" pitchFamily="34" charset="0"/>
              </a:rPr>
              <a:t>site web du </a:t>
            </a:r>
            <a:r>
              <a:rPr lang="fr-FR" sz="3200" b="1" i="1" dirty="0" smtClean="0">
                <a:solidFill>
                  <a:srgbClr val="002060"/>
                </a:solidFill>
                <a:latin typeface="Calibri" pitchFamily="34" charset="0"/>
                <a:cs typeface="Calibri" pitchFamily="34" charset="0"/>
              </a:rPr>
              <a:t>Collège Doctoral Aix-Marseille Université</a:t>
            </a:r>
          </a:p>
          <a:p>
            <a:endParaRPr lang="fr-FR" sz="3200" b="1" i="1" dirty="0" smtClean="0">
              <a:solidFill>
                <a:srgbClr val="002060"/>
              </a:solidFill>
              <a:latin typeface="Calibri" pitchFamily="34" charset="0"/>
              <a:cs typeface="Calibri" pitchFamily="34" charset="0"/>
            </a:endParaRPr>
          </a:p>
          <a:p>
            <a:r>
              <a:rPr lang="fr-FR" sz="3200" b="1" i="1" dirty="0" smtClean="0">
                <a:solidFill>
                  <a:srgbClr val="002060"/>
                </a:solidFill>
                <a:latin typeface="Calibri" pitchFamily="34" charset="0"/>
                <a:cs typeface="Calibri" pitchFamily="34" charset="0"/>
              </a:rPr>
              <a:t>Site web des « DOCTORIALES  en Provence »</a:t>
            </a:r>
          </a:p>
          <a:p>
            <a:endParaRPr lang="fr-FR" sz="3200" b="1" i="1" dirty="0" smtClean="0">
              <a:solidFill>
                <a:srgbClr val="002060"/>
              </a:solidFill>
              <a:latin typeface="Calibri" pitchFamily="34" charset="0"/>
              <a:cs typeface="Calibri" pitchFamily="34" charset="0"/>
            </a:endParaRPr>
          </a:p>
          <a:p>
            <a:r>
              <a:rPr lang="fr-FR" sz="3200" b="1" i="1" dirty="0" smtClean="0">
                <a:solidFill>
                  <a:srgbClr val="002060"/>
                </a:solidFill>
                <a:latin typeface="Calibri" pitchFamily="34" charset="0"/>
                <a:cs typeface="Calibri" pitchFamily="34" charset="0"/>
              </a:rPr>
              <a:t>			andre.nieoullon@univ-amu.fr</a:t>
            </a:r>
            <a:endParaRPr lang="fr-FR" sz="3200" b="1" i="1" dirty="0">
              <a:solidFill>
                <a:srgbClr val="002060"/>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55576" y="692696"/>
            <a:ext cx="7704856" cy="584775"/>
          </a:xfrm>
          <a:prstGeom prst="rect">
            <a:avLst/>
          </a:prstGeom>
          <a:noFill/>
        </p:spPr>
        <p:txBody>
          <a:bodyPr wrap="square" rtlCol="0">
            <a:spAutoFit/>
          </a:bodyPr>
          <a:lstStyle/>
          <a:p>
            <a:pPr algn="ctr"/>
            <a:r>
              <a:rPr lang="fr-FR" sz="3200" b="1" i="1" dirty="0" smtClean="0">
                <a:solidFill>
                  <a:srgbClr val="002060"/>
                </a:solidFill>
                <a:effectLst>
                  <a:outerShdw blurRad="38100" dist="38100" dir="2700000" algn="tl">
                    <a:srgbClr val="000000">
                      <a:alpha val="43137"/>
                    </a:srgbClr>
                  </a:outerShdw>
                </a:effectLst>
                <a:latin typeface="Calibri" pitchFamily="34" charset="0"/>
              </a:rPr>
              <a:t>La formation doctorale AMU en chiffres…</a:t>
            </a:r>
            <a:endParaRPr lang="fr-FR" sz="3200" b="1" i="1" dirty="0">
              <a:solidFill>
                <a:srgbClr val="002060"/>
              </a:solidFill>
              <a:effectLst>
                <a:outerShdw blurRad="38100" dist="38100" dir="2700000" algn="tl">
                  <a:srgbClr val="000000">
                    <a:alpha val="43137"/>
                  </a:srgbClr>
                </a:outerShdw>
              </a:effectLst>
              <a:latin typeface="Calibri" pitchFamily="34" charset="0"/>
            </a:endParaRPr>
          </a:p>
        </p:txBody>
      </p:sp>
      <p:sp>
        <p:nvSpPr>
          <p:cNvPr id="3" name="ZoneTexte 2"/>
          <p:cNvSpPr txBox="1"/>
          <p:nvPr/>
        </p:nvSpPr>
        <p:spPr>
          <a:xfrm>
            <a:off x="539552" y="1196752"/>
            <a:ext cx="8352928" cy="5632311"/>
          </a:xfrm>
          <a:prstGeom prst="rect">
            <a:avLst/>
          </a:prstGeom>
          <a:noFill/>
        </p:spPr>
        <p:txBody>
          <a:bodyPr wrap="square" rtlCol="0">
            <a:spAutoFit/>
          </a:bodyPr>
          <a:lstStyle/>
          <a:p>
            <a:pPr>
              <a:buFont typeface="Arial" pitchFamily="34" charset="0"/>
              <a:buChar char="•"/>
            </a:pPr>
            <a:r>
              <a:rPr lang="fr-FR" sz="2400" b="1" dirty="0" smtClean="0">
                <a:solidFill>
                  <a:srgbClr val="002060"/>
                </a:solidFill>
                <a:latin typeface="Calibri" pitchFamily="34" charset="0"/>
              </a:rPr>
              <a:t> 4000 doctorants dont 34 % d’étudiants étrangers (environ 1300, soit 1 doctorant sur3), venant de plus de 100 pays</a:t>
            </a:r>
          </a:p>
          <a:p>
            <a:r>
              <a:rPr lang="fr-FR" sz="2400" b="1" dirty="0" smtClean="0">
                <a:solidFill>
                  <a:srgbClr val="002060"/>
                </a:solidFill>
                <a:latin typeface="Calibri" pitchFamily="34" charset="0"/>
              </a:rPr>
              <a:t> </a:t>
            </a:r>
          </a:p>
          <a:p>
            <a:pPr>
              <a:buFont typeface="Arial" pitchFamily="34" charset="0"/>
              <a:buChar char="•"/>
            </a:pPr>
            <a:r>
              <a:rPr lang="fr-FR" sz="2400" b="1" dirty="0" smtClean="0">
                <a:solidFill>
                  <a:srgbClr val="002060"/>
                </a:solidFill>
                <a:latin typeface="Calibri" pitchFamily="34" charset="0"/>
              </a:rPr>
              <a:t> Près de 10% des étudiants (la plupart de nationalité étrangère) bénéficient d’une convention de </a:t>
            </a:r>
            <a:r>
              <a:rPr lang="fr-FR" sz="2400" b="1" dirty="0" err="1" smtClean="0">
                <a:solidFill>
                  <a:srgbClr val="002060"/>
                </a:solidFill>
                <a:latin typeface="Calibri" pitchFamily="34" charset="0"/>
              </a:rPr>
              <a:t>co-tutelle</a:t>
            </a:r>
            <a:r>
              <a:rPr lang="fr-FR" sz="2400" b="1" dirty="0" smtClean="0">
                <a:solidFill>
                  <a:srgbClr val="002060"/>
                </a:solidFill>
                <a:latin typeface="Calibri" pitchFamily="34" charset="0"/>
              </a:rPr>
              <a:t> de thèse (environ 350 en 2011)</a:t>
            </a:r>
          </a:p>
          <a:p>
            <a:endParaRPr lang="fr-FR" sz="2400" b="1" dirty="0" smtClean="0">
              <a:solidFill>
                <a:srgbClr val="002060"/>
              </a:solidFill>
              <a:latin typeface="Calibri" pitchFamily="34" charset="0"/>
            </a:endParaRPr>
          </a:p>
          <a:p>
            <a:pPr>
              <a:buFont typeface="Arial" pitchFamily="34" charset="0"/>
              <a:buChar char="•"/>
            </a:pPr>
            <a:r>
              <a:rPr lang="fr-FR" sz="2400" b="1" dirty="0" smtClean="0">
                <a:solidFill>
                  <a:srgbClr val="002060"/>
                </a:solidFill>
                <a:latin typeface="Calibri" pitchFamily="34" charset="0"/>
              </a:rPr>
              <a:t> Un flux de thèse annuel de plus de 650 thèses</a:t>
            </a:r>
          </a:p>
          <a:p>
            <a:pPr>
              <a:buFont typeface="Arial" pitchFamily="34" charset="0"/>
              <a:buChar char="•"/>
            </a:pPr>
            <a:endParaRPr lang="fr-FR" sz="2400" b="1" dirty="0" smtClean="0">
              <a:solidFill>
                <a:srgbClr val="002060"/>
              </a:solidFill>
              <a:latin typeface="Calibri" pitchFamily="34" charset="0"/>
            </a:endParaRPr>
          </a:p>
          <a:p>
            <a:pPr>
              <a:buFont typeface="Arial" pitchFamily="34" charset="0"/>
              <a:buChar char="•"/>
            </a:pPr>
            <a:r>
              <a:rPr lang="fr-FR" sz="2400" b="1" dirty="0" smtClean="0">
                <a:solidFill>
                  <a:srgbClr val="002060"/>
                </a:solidFill>
                <a:latin typeface="Calibri" pitchFamily="34" charset="0"/>
              </a:rPr>
              <a:t> Un potentiel d’encadrement de plus de 4000 chercheurs dont 2400 HDR dans près de 200 laboratoires accrédités comme « Equipe d’accueil » de doctorants</a:t>
            </a:r>
          </a:p>
          <a:p>
            <a:pPr>
              <a:buFont typeface="Arial" pitchFamily="34" charset="0"/>
              <a:buChar char="•"/>
            </a:pPr>
            <a:endParaRPr lang="fr-FR" sz="2400" b="1" dirty="0" smtClean="0">
              <a:solidFill>
                <a:srgbClr val="002060"/>
              </a:solidFill>
              <a:latin typeface="Calibri" pitchFamily="34" charset="0"/>
            </a:endParaRPr>
          </a:p>
          <a:p>
            <a:pPr>
              <a:buFont typeface="Arial" pitchFamily="34" charset="0"/>
              <a:buChar char="•"/>
            </a:pPr>
            <a:r>
              <a:rPr lang="fr-FR" sz="2400" b="1" dirty="0" smtClean="0">
                <a:solidFill>
                  <a:srgbClr val="002060"/>
                </a:solidFill>
                <a:latin typeface="Calibri" pitchFamily="34" charset="0"/>
              </a:rPr>
              <a:t> Tous les domaines de formation sont représentés</a:t>
            </a:r>
          </a:p>
          <a:p>
            <a:pPr>
              <a:buFontTx/>
              <a:buChar char="-"/>
            </a:pPr>
            <a:endParaRPr lang="fr-FR" sz="2400" b="1" dirty="0" smtClean="0">
              <a:solidFill>
                <a:srgbClr val="002060"/>
              </a:solidFill>
              <a:latin typeface="Calibri" pitchFamily="34" charset="0"/>
            </a:endParaRPr>
          </a:p>
        </p:txBody>
      </p:sp>
      <p:sp>
        <p:nvSpPr>
          <p:cNvPr id="4" name="ZoneTexte 3"/>
          <p:cNvSpPr txBox="1"/>
          <p:nvPr/>
        </p:nvSpPr>
        <p:spPr>
          <a:xfrm>
            <a:off x="0" y="5805264"/>
            <a:ext cx="9144000" cy="830997"/>
          </a:xfrm>
          <a:prstGeom prst="rect">
            <a:avLst/>
          </a:prstGeom>
          <a:solidFill>
            <a:schemeClr val="tx1"/>
          </a:solidFill>
        </p:spPr>
        <p:txBody>
          <a:bodyPr wrap="square" rtlCol="0">
            <a:spAutoFit/>
          </a:bodyPr>
          <a:lstStyle/>
          <a:p>
            <a:pPr algn="ctr"/>
            <a:r>
              <a:rPr lang="fr-FR" sz="2400" b="1" dirty="0" smtClean="0">
                <a:solidFill>
                  <a:srgbClr val="002060"/>
                </a:solidFill>
                <a:latin typeface="Calibri" pitchFamily="34" charset="0"/>
              </a:rPr>
              <a:t>Au total, le premier site français de formation doctorale hors Paris et Ile de France, représentant environ 5% du potentiel national</a:t>
            </a:r>
            <a:endParaRPr lang="fr-FR" sz="2400" b="1" dirty="0">
              <a:solidFill>
                <a:srgbClr val="002060"/>
              </a:solidFill>
              <a:latin typeface="Calibri" pitchFamily="34" charset="0"/>
            </a:endParaRPr>
          </a:p>
        </p:txBody>
      </p:sp>
      <p:pic>
        <p:nvPicPr>
          <p:cNvPr id="6" name="Picture 2" descr="part1"/>
          <p:cNvPicPr>
            <a:picLocks noChangeAspect="1" noChangeArrowheads="1"/>
          </p:cNvPicPr>
          <p:nvPr/>
        </p:nvPicPr>
        <p:blipFill>
          <a:blip r:embed="rId2" cstate="print"/>
          <a:srcRect/>
          <a:stretch>
            <a:fillRect/>
          </a:stretch>
        </p:blipFill>
        <p:spPr bwMode="auto">
          <a:xfrm>
            <a:off x="3491880" y="188640"/>
            <a:ext cx="1584176" cy="8574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95536" y="764704"/>
            <a:ext cx="8496944" cy="584775"/>
          </a:xfrm>
          <a:prstGeom prst="rect">
            <a:avLst/>
          </a:prstGeom>
          <a:noFill/>
        </p:spPr>
        <p:txBody>
          <a:bodyPr wrap="square" rtlCol="0">
            <a:spAutoFit/>
          </a:bodyPr>
          <a:lstStyle/>
          <a:p>
            <a:pPr algn="ctr"/>
            <a:r>
              <a:rPr lang="fr-FR" sz="3200" b="1" i="1" dirty="0" smtClean="0">
                <a:solidFill>
                  <a:srgbClr val="002060"/>
                </a:solidFill>
                <a:effectLst>
                  <a:outerShdw blurRad="38100" dist="38100" dir="2700000" algn="tl">
                    <a:srgbClr val="000000">
                      <a:alpha val="43137"/>
                    </a:srgbClr>
                  </a:outerShdw>
                </a:effectLst>
                <a:latin typeface="Calibri" pitchFamily="34" charset="0"/>
              </a:rPr>
              <a:t>La structuration de la formation doctorale AMU</a:t>
            </a:r>
            <a:endParaRPr lang="fr-FR" sz="3200" b="1" i="1" dirty="0">
              <a:solidFill>
                <a:srgbClr val="002060"/>
              </a:solidFill>
              <a:effectLst>
                <a:outerShdw blurRad="38100" dist="38100" dir="2700000" algn="tl">
                  <a:srgbClr val="000000">
                    <a:alpha val="43137"/>
                  </a:srgbClr>
                </a:outerShdw>
              </a:effectLst>
              <a:latin typeface="Calibri" pitchFamily="34" charset="0"/>
            </a:endParaRPr>
          </a:p>
        </p:txBody>
      </p:sp>
      <p:pic>
        <p:nvPicPr>
          <p:cNvPr id="6" name="Picture 2" descr="part1"/>
          <p:cNvPicPr>
            <a:picLocks noChangeAspect="1" noChangeArrowheads="1"/>
          </p:cNvPicPr>
          <p:nvPr/>
        </p:nvPicPr>
        <p:blipFill>
          <a:blip r:embed="rId2" cstate="print"/>
          <a:srcRect/>
          <a:stretch>
            <a:fillRect/>
          </a:stretch>
        </p:blipFill>
        <p:spPr bwMode="auto">
          <a:xfrm>
            <a:off x="3491880" y="188640"/>
            <a:ext cx="1584176" cy="857490"/>
          </a:xfrm>
          <a:prstGeom prst="rect">
            <a:avLst/>
          </a:prstGeom>
          <a:noFill/>
          <a:ln w="9525">
            <a:noFill/>
            <a:miter lim="800000"/>
            <a:headEnd/>
            <a:tailEnd/>
          </a:ln>
        </p:spPr>
      </p:pic>
      <p:sp>
        <p:nvSpPr>
          <p:cNvPr id="7" name="ZoneTexte 6"/>
          <p:cNvSpPr txBox="1"/>
          <p:nvPr/>
        </p:nvSpPr>
        <p:spPr>
          <a:xfrm>
            <a:off x="611560" y="1628800"/>
            <a:ext cx="8064896" cy="830997"/>
          </a:xfrm>
          <a:prstGeom prst="rect">
            <a:avLst/>
          </a:prstGeom>
          <a:noFill/>
        </p:spPr>
        <p:txBody>
          <a:bodyPr wrap="square" rtlCol="0">
            <a:spAutoFit/>
          </a:bodyPr>
          <a:lstStyle/>
          <a:p>
            <a:r>
              <a:rPr lang="fr-FR" sz="2400" b="1" dirty="0" smtClean="0">
                <a:solidFill>
                  <a:srgbClr val="002060"/>
                </a:solidFill>
                <a:latin typeface="Calibri" pitchFamily="34" charset="0"/>
              </a:rPr>
              <a:t>Depuis le décret de 1992, actualisé en août 2006, la formation doctorale est organisée par les </a:t>
            </a:r>
            <a:r>
              <a:rPr lang="fr-FR" sz="2400" b="1" i="1" dirty="0" smtClean="0">
                <a:solidFill>
                  <a:srgbClr val="002060"/>
                </a:solidFill>
                <a:effectLst>
                  <a:outerShdw blurRad="38100" dist="38100" dir="2700000" algn="tl">
                    <a:srgbClr val="000000">
                      <a:alpha val="43137"/>
                    </a:srgbClr>
                  </a:outerShdw>
                </a:effectLst>
                <a:latin typeface="Calibri" pitchFamily="34" charset="0"/>
              </a:rPr>
              <a:t>Ecoles Doctorales</a:t>
            </a:r>
            <a:endParaRPr lang="fr-FR" sz="2400" b="1" i="1" dirty="0">
              <a:solidFill>
                <a:srgbClr val="002060"/>
              </a:solidFill>
              <a:effectLst>
                <a:outerShdw blurRad="38100" dist="38100" dir="2700000" algn="tl">
                  <a:srgbClr val="000000">
                    <a:alpha val="43137"/>
                  </a:srgbClr>
                </a:outerShdw>
              </a:effectLst>
              <a:latin typeface="Calibri" pitchFamily="34" charset="0"/>
            </a:endParaRPr>
          </a:p>
        </p:txBody>
      </p:sp>
      <p:sp>
        <p:nvSpPr>
          <p:cNvPr id="9" name="Rectangle 8"/>
          <p:cNvSpPr/>
          <p:nvPr/>
        </p:nvSpPr>
        <p:spPr>
          <a:xfrm>
            <a:off x="683568" y="2636912"/>
            <a:ext cx="4320480" cy="3631763"/>
          </a:xfrm>
          <a:prstGeom prst="rect">
            <a:avLst/>
          </a:prstGeom>
        </p:spPr>
        <p:txBody>
          <a:bodyPr wrap="square">
            <a:spAutoFit/>
          </a:bodyPr>
          <a:lstStyle/>
          <a:p>
            <a:pPr>
              <a:spcBef>
                <a:spcPct val="50000"/>
              </a:spcBef>
            </a:pPr>
            <a:r>
              <a:rPr lang="fr-FR" sz="2000" b="1" i="1" u="sng" dirty="0" smtClean="0">
                <a:solidFill>
                  <a:srgbClr val="002060"/>
                </a:solidFill>
                <a:latin typeface="Calibri" pitchFamily="34" charset="0"/>
              </a:rPr>
              <a:t>Les objectifs</a:t>
            </a:r>
            <a:r>
              <a:rPr lang="fr-FR" sz="2000" b="1" i="1" dirty="0" smtClean="0">
                <a:solidFill>
                  <a:srgbClr val="002060"/>
                </a:solidFill>
                <a:latin typeface="Calibri" pitchFamily="34" charset="0"/>
              </a:rPr>
              <a:t> :</a:t>
            </a:r>
          </a:p>
          <a:p>
            <a:pPr>
              <a:spcBef>
                <a:spcPct val="50000"/>
              </a:spcBef>
              <a:buFontTx/>
              <a:buChar char="•"/>
            </a:pPr>
            <a:r>
              <a:rPr lang="fr-FR" sz="2000" b="1" i="1" dirty="0" smtClean="0">
                <a:solidFill>
                  <a:srgbClr val="002060"/>
                </a:solidFill>
                <a:latin typeface="Calibri" pitchFamily="34" charset="0"/>
              </a:rPr>
              <a:t> Promouvoir l’excellence de la formation doctorale</a:t>
            </a:r>
          </a:p>
          <a:p>
            <a:pPr>
              <a:spcBef>
                <a:spcPct val="50000"/>
              </a:spcBef>
              <a:buFontTx/>
              <a:buChar char="•"/>
            </a:pPr>
            <a:r>
              <a:rPr lang="fr-FR" sz="2000" b="1" i="1" dirty="0" smtClean="0">
                <a:solidFill>
                  <a:srgbClr val="002060"/>
                </a:solidFill>
                <a:latin typeface="Calibri" pitchFamily="34" charset="0"/>
              </a:rPr>
              <a:t> Faciliter l’insertion professionnelle des docteurs</a:t>
            </a:r>
          </a:p>
          <a:p>
            <a:pPr>
              <a:spcBef>
                <a:spcPct val="50000"/>
              </a:spcBef>
              <a:buFontTx/>
              <a:buChar char="•"/>
            </a:pPr>
            <a:r>
              <a:rPr lang="fr-FR" sz="2000" b="1" i="1" dirty="0" smtClean="0">
                <a:solidFill>
                  <a:srgbClr val="002060"/>
                </a:solidFill>
                <a:latin typeface="Calibri" pitchFamily="34" charset="0"/>
              </a:rPr>
              <a:t>Accroître l’interdisciplinarité</a:t>
            </a:r>
          </a:p>
          <a:p>
            <a:pPr>
              <a:spcBef>
                <a:spcPct val="50000"/>
              </a:spcBef>
              <a:buFontTx/>
              <a:buChar char="•"/>
            </a:pPr>
            <a:r>
              <a:rPr lang="fr-FR" sz="2000" b="1" i="1" dirty="0" smtClean="0">
                <a:solidFill>
                  <a:srgbClr val="002060"/>
                </a:solidFill>
                <a:latin typeface="Calibri" pitchFamily="34" charset="0"/>
              </a:rPr>
              <a:t> Faciliter l’ouverture vers le monde de l’entreprise</a:t>
            </a:r>
          </a:p>
          <a:p>
            <a:pPr>
              <a:spcBef>
                <a:spcPct val="50000"/>
              </a:spcBef>
            </a:pPr>
            <a:r>
              <a:rPr lang="fr-FR" sz="2000" b="1" i="1" dirty="0" smtClean="0">
                <a:solidFill>
                  <a:schemeClr val="bg1"/>
                </a:solidFill>
                <a:latin typeface="Times New Roman" pitchFamily="18" charset="0"/>
              </a:rPr>
              <a:t> </a:t>
            </a:r>
            <a:endParaRPr lang="fr-FR" sz="2000" b="1" i="1" dirty="0">
              <a:solidFill>
                <a:schemeClr val="bg1"/>
              </a:solidFill>
              <a:latin typeface="Times New Roman" pitchFamily="18" charset="0"/>
            </a:endParaRPr>
          </a:p>
        </p:txBody>
      </p:sp>
      <p:sp>
        <p:nvSpPr>
          <p:cNvPr id="10" name="ZoneTexte 9"/>
          <p:cNvSpPr txBox="1"/>
          <p:nvPr/>
        </p:nvSpPr>
        <p:spPr>
          <a:xfrm>
            <a:off x="5292080" y="3068960"/>
            <a:ext cx="3600400" cy="3323987"/>
          </a:xfrm>
          <a:prstGeom prst="rect">
            <a:avLst/>
          </a:prstGeom>
          <a:noFill/>
        </p:spPr>
        <p:txBody>
          <a:bodyPr wrap="square" rtlCol="0">
            <a:spAutoFit/>
          </a:bodyPr>
          <a:lstStyle/>
          <a:p>
            <a:pPr>
              <a:spcBef>
                <a:spcPct val="50000"/>
              </a:spcBef>
              <a:buFontTx/>
              <a:buChar char="•"/>
            </a:pPr>
            <a:r>
              <a:rPr lang="fr-FR" sz="2000" b="1" i="1" dirty="0" smtClean="0">
                <a:solidFill>
                  <a:srgbClr val="002060"/>
                </a:solidFill>
                <a:latin typeface="Calibri" pitchFamily="34" charset="0"/>
              </a:rPr>
              <a:t>Promouvoir l’internationalisation des formations (harmonisation européenne, mise en place de </a:t>
            </a:r>
            <a:r>
              <a:rPr lang="fr-FR" sz="2000" b="1" i="1" dirty="0" err="1" smtClean="0">
                <a:solidFill>
                  <a:srgbClr val="002060"/>
                </a:solidFill>
                <a:latin typeface="Calibri" pitchFamily="34" charset="0"/>
              </a:rPr>
              <a:t>co-tutelles</a:t>
            </a:r>
            <a:r>
              <a:rPr lang="fr-FR" sz="2000" b="1" i="1" dirty="0" smtClean="0">
                <a:solidFill>
                  <a:srgbClr val="002060"/>
                </a:solidFill>
                <a:latin typeface="Calibri" pitchFamily="34" charset="0"/>
              </a:rPr>
              <a:t> de thèses, convention entre écoles doctorales, création de réseaux, etc.)</a:t>
            </a:r>
          </a:p>
          <a:p>
            <a:pPr>
              <a:spcBef>
                <a:spcPct val="50000"/>
              </a:spcBef>
              <a:buFontTx/>
              <a:buChar char="•"/>
            </a:pPr>
            <a:r>
              <a:rPr lang="fr-FR" sz="2000" b="1" i="1" dirty="0" smtClean="0">
                <a:solidFill>
                  <a:srgbClr val="002060"/>
                </a:solidFill>
                <a:latin typeface="Calibri" pitchFamily="34" charset="0"/>
              </a:rPr>
              <a:t> Assurer le suivi de l’insertion des docteurs après la thèse</a:t>
            </a:r>
            <a:endParaRPr lang="fr-FR" sz="2000" b="1" i="1" dirty="0">
              <a:solidFill>
                <a:srgbClr val="002060"/>
              </a:solidFill>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95536" y="764704"/>
            <a:ext cx="8496944" cy="584775"/>
          </a:xfrm>
          <a:prstGeom prst="rect">
            <a:avLst/>
          </a:prstGeom>
          <a:noFill/>
        </p:spPr>
        <p:txBody>
          <a:bodyPr wrap="square" rtlCol="0">
            <a:spAutoFit/>
          </a:bodyPr>
          <a:lstStyle/>
          <a:p>
            <a:pPr algn="ctr"/>
            <a:r>
              <a:rPr lang="fr-FR" sz="3200" b="1" i="1" dirty="0" smtClean="0">
                <a:solidFill>
                  <a:srgbClr val="002060"/>
                </a:solidFill>
                <a:effectLst>
                  <a:outerShdw blurRad="38100" dist="38100" dir="2700000" algn="tl">
                    <a:srgbClr val="000000">
                      <a:alpha val="43137"/>
                    </a:srgbClr>
                  </a:outerShdw>
                </a:effectLst>
                <a:latin typeface="Calibri" pitchFamily="34" charset="0"/>
              </a:rPr>
              <a:t>Les Ecoles Doctorales</a:t>
            </a:r>
            <a:endParaRPr lang="fr-FR" sz="3200" b="1" i="1" dirty="0">
              <a:solidFill>
                <a:srgbClr val="002060"/>
              </a:solidFill>
              <a:effectLst>
                <a:outerShdw blurRad="38100" dist="38100" dir="2700000" algn="tl">
                  <a:srgbClr val="000000">
                    <a:alpha val="43137"/>
                  </a:srgbClr>
                </a:outerShdw>
              </a:effectLst>
              <a:latin typeface="Calibri" pitchFamily="34" charset="0"/>
            </a:endParaRPr>
          </a:p>
        </p:txBody>
      </p:sp>
      <p:pic>
        <p:nvPicPr>
          <p:cNvPr id="6" name="Picture 2" descr="part1"/>
          <p:cNvPicPr>
            <a:picLocks noChangeAspect="1" noChangeArrowheads="1"/>
          </p:cNvPicPr>
          <p:nvPr/>
        </p:nvPicPr>
        <p:blipFill>
          <a:blip r:embed="rId2" cstate="print"/>
          <a:srcRect/>
          <a:stretch>
            <a:fillRect/>
          </a:stretch>
        </p:blipFill>
        <p:spPr bwMode="auto">
          <a:xfrm>
            <a:off x="3491880" y="188640"/>
            <a:ext cx="1584176" cy="857490"/>
          </a:xfrm>
          <a:prstGeom prst="rect">
            <a:avLst/>
          </a:prstGeom>
          <a:noFill/>
          <a:ln w="9525">
            <a:noFill/>
            <a:miter lim="800000"/>
            <a:headEnd/>
            <a:tailEnd/>
          </a:ln>
        </p:spPr>
      </p:pic>
      <p:sp>
        <p:nvSpPr>
          <p:cNvPr id="11" name="Rectangle 10"/>
          <p:cNvSpPr/>
          <p:nvPr/>
        </p:nvSpPr>
        <p:spPr>
          <a:xfrm>
            <a:off x="683568" y="1412776"/>
            <a:ext cx="7992888" cy="5078313"/>
          </a:xfrm>
          <a:prstGeom prst="rect">
            <a:avLst/>
          </a:prstGeom>
        </p:spPr>
        <p:txBody>
          <a:bodyPr wrap="square">
            <a:spAutoFit/>
          </a:bodyPr>
          <a:lstStyle/>
          <a:p>
            <a:pPr>
              <a:spcBef>
                <a:spcPct val="50000"/>
              </a:spcBef>
            </a:pPr>
            <a:r>
              <a:rPr lang="fr-FR" sz="2400" b="1" u="sng" dirty="0" smtClean="0">
                <a:solidFill>
                  <a:srgbClr val="002060"/>
                </a:solidFill>
                <a:latin typeface="Calibri" pitchFamily="34" charset="0"/>
              </a:rPr>
              <a:t>Le concept</a:t>
            </a:r>
            <a:r>
              <a:rPr lang="fr-FR" sz="2400" b="1" dirty="0" smtClean="0">
                <a:solidFill>
                  <a:srgbClr val="002060"/>
                </a:solidFill>
                <a:latin typeface="Calibri" pitchFamily="34" charset="0"/>
              </a:rPr>
              <a:t> :</a:t>
            </a:r>
          </a:p>
          <a:p>
            <a:pPr>
              <a:spcBef>
                <a:spcPct val="50000"/>
              </a:spcBef>
              <a:buFontTx/>
              <a:buChar char="•"/>
            </a:pPr>
            <a:r>
              <a:rPr lang="fr-FR" sz="2400" b="1" dirty="0" smtClean="0">
                <a:solidFill>
                  <a:srgbClr val="002060"/>
                </a:solidFill>
                <a:latin typeface="Calibri" pitchFamily="34" charset="0"/>
              </a:rPr>
              <a:t> l’excellence de la formation est d’abord liée à celle des équipes d’accueil, pivot de cette formation. Il s’agit d’équipes de recherche « labellisées » soit par les organismes de recherche (CNRS, INSERM, CEA, INRA, IRD, etc.), soit par le Ministère et </a:t>
            </a:r>
            <a:r>
              <a:rPr lang="fr-FR" sz="2400" b="1" u="sng" dirty="0" smtClean="0">
                <a:solidFill>
                  <a:srgbClr val="002060"/>
                </a:solidFill>
                <a:latin typeface="Calibri" pitchFamily="34" charset="0"/>
              </a:rPr>
              <a:t>évaluées</a:t>
            </a:r>
          </a:p>
          <a:p>
            <a:pPr>
              <a:spcBef>
                <a:spcPct val="50000"/>
              </a:spcBef>
              <a:buFontTx/>
              <a:buChar char="•"/>
            </a:pPr>
            <a:r>
              <a:rPr lang="fr-FR" sz="2400" b="1" dirty="0" smtClean="0">
                <a:solidFill>
                  <a:srgbClr val="002060"/>
                </a:solidFill>
                <a:latin typeface="Calibri" pitchFamily="34" charset="0"/>
              </a:rPr>
              <a:t> confier la formation à des chercheurs expérimentés                 (HDR = habilités à diriger des recherches)</a:t>
            </a:r>
          </a:p>
          <a:p>
            <a:pPr>
              <a:spcBef>
                <a:spcPct val="50000"/>
              </a:spcBef>
              <a:buFontTx/>
              <a:buChar char="•"/>
            </a:pPr>
            <a:r>
              <a:rPr lang="fr-FR" sz="2400" b="1" dirty="0" smtClean="0">
                <a:solidFill>
                  <a:srgbClr val="002060"/>
                </a:solidFill>
                <a:latin typeface="Calibri" pitchFamily="34" charset="0"/>
              </a:rPr>
              <a:t> préparer l’insertion professionnelle par une formation « décloisonnée », de la connaissance de l’entreprise à la préparation des carrières académiques (initiation à l’enseignement supérieur, par exemple)</a:t>
            </a:r>
            <a:endParaRPr lang="fr-FR" sz="2400" b="1" dirty="0">
              <a:solidFill>
                <a:srgbClr val="002060"/>
              </a:solidFill>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95536" y="764704"/>
            <a:ext cx="8496944" cy="584775"/>
          </a:xfrm>
          <a:prstGeom prst="rect">
            <a:avLst/>
          </a:prstGeom>
          <a:noFill/>
        </p:spPr>
        <p:txBody>
          <a:bodyPr wrap="square" rtlCol="0">
            <a:spAutoFit/>
          </a:bodyPr>
          <a:lstStyle/>
          <a:p>
            <a:pPr algn="ctr"/>
            <a:r>
              <a:rPr lang="fr-FR" sz="3200" b="1" i="1" dirty="0" smtClean="0">
                <a:solidFill>
                  <a:srgbClr val="002060"/>
                </a:solidFill>
                <a:effectLst>
                  <a:outerShdw blurRad="38100" dist="38100" dir="2700000" algn="tl">
                    <a:srgbClr val="000000">
                      <a:alpha val="43137"/>
                    </a:srgbClr>
                  </a:outerShdw>
                </a:effectLst>
                <a:latin typeface="Calibri" pitchFamily="34" charset="0"/>
              </a:rPr>
              <a:t>Les Ecoles Doctorales</a:t>
            </a:r>
            <a:endParaRPr lang="fr-FR" sz="3200" b="1" i="1" dirty="0">
              <a:solidFill>
                <a:srgbClr val="002060"/>
              </a:solidFill>
              <a:effectLst>
                <a:outerShdw blurRad="38100" dist="38100" dir="2700000" algn="tl">
                  <a:srgbClr val="000000">
                    <a:alpha val="43137"/>
                  </a:srgbClr>
                </a:outerShdw>
              </a:effectLst>
              <a:latin typeface="Calibri" pitchFamily="34" charset="0"/>
            </a:endParaRPr>
          </a:p>
        </p:txBody>
      </p:sp>
      <p:pic>
        <p:nvPicPr>
          <p:cNvPr id="6" name="Picture 2" descr="part1"/>
          <p:cNvPicPr>
            <a:picLocks noChangeAspect="1" noChangeArrowheads="1"/>
          </p:cNvPicPr>
          <p:nvPr/>
        </p:nvPicPr>
        <p:blipFill>
          <a:blip r:embed="rId2" cstate="print"/>
          <a:srcRect/>
          <a:stretch>
            <a:fillRect/>
          </a:stretch>
        </p:blipFill>
        <p:spPr bwMode="auto">
          <a:xfrm>
            <a:off x="3491880" y="188640"/>
            <a:ext cx="1584176" cy="857490"/>
          </a:xfrm>
          <a:prstGeom prst="rect">
            <a:avLst/>
          </a:prstGeom>
          <a:noFill/>
          <a:ln w="9525">
            <a:noFill/>
            <a:miter lim="800000"/>
            <a:headEnd/>
            <a:tailEnd/>
          </a:ln>
        </p:spPr>
      </p:pic>
      <p:sp>
        <p:nvSpPr>
          <p:cNvPr id="11" name="Rectangle 10"/>
          <p:cNvSpPr/>
          <p:nvPr/>
        </p:nvSpPr>
        <p:spPr>
          <a:xfrm>
            <a:off x="683568" y="1412776"/>
            <a:ext cx="7992888" cy="461665"/>
          </a:xfrm>
          <a:prstGeom prst="rect">
            <a:avLst/>
          </a:prstGeom>
        </p:spPr>
        <p:txBody>
          <a:bodyPr wrap="square">
            <a:spAutoFit/>
          </a:bodyPr>
          <a:lstStyle/>
          <a:p>
            <a:pPr>
              <a:spcBef>
                <a:spcPct val="50000"/>
              </a:spcBef>
            </a:pPr>
            <a:endParaRPr lang="fr-FR" sz="2400" b="1" dirty="0">
              <a:solidFill>
                <a:srgbClr val="002060"/>
              </a:solidFill>
              <a:latin typeface="Calibri" pitchFamily="34" charset="0"/>
            </a:endParaRPr>
          </a:p>
        </p:txBody>
      </p:sp>
      <p:sp>
        <p:nvSpPr>
          <p:cNvPr id="5" name="Rectangle 4"/>
          <p:cNvSpPr/>
          <p:nvPr/>
        </p:nvSpPr>
        <p:spPr>
          <a:xfrm>
            <a:off x="323528" y="1196752"/>
            <a:ext cx="8640960" cy="5509200"/>
          </a:xfrm>
          <a:prstGeom prst="rect">
            <a:avLst/>
          </a:prstGeom>
        </p:spPr>
        <p:txBody>
          <a:bodyPr wrap="square">
            <a:spAutoFit/>
          </a:bodyPr>
          <a:lstStyle/>
          <a:p>
            <a:pPr>
              <a:spcBef>
                <a:spcPct val="50000"/>
              </a:spcBef>
            </a:pPr>
            <a:r>
              <a:rPr lang="fr-FR" sz="2400" b="1" u="sng" dirty="0" smtClean="0">
                <a:solidFill>
                  <a:srgbClr val="002060"/>
                </a:solidFill>
                <a:latin typeface="Calibri" pitchFamily="34" charset="0"/>
              </a:rPr>
              <a:t>Les outils</a:t>
            </a:r>
            <a:r>
              <a:rPr lang="fr-FR" sz="2400" b="1" dirty="0" smtClean="0">
                <a:solidFill>
                  <a:srgbClr val="002060"/>
                </a:solidFill>
                <a:latin typeface="Calibri" pitchFamily="34" charset="0"/>
              </a:rPr>
              <a:t> :</a:t>
            </a:r>
          </a:p>
          <a:p>
            <a:pPr>
              <a:spcBef>
                <a:spcPct val="50000"/>
              </a:spcBef>
              <a:buFontTx/>
              <a:buChar char="•"/>
            </a:pPr>
            <a:r>
              <a:rPr lang="fr-FR" sz="2400" b="1" dirty="0" smtClean="0">
                <a:solidFill>
                  <a:srgbClr val="002060"/>
                </a:solidFill>
                <a:latin typeface="Calibri" pitchFamily="34" charset="0"/>
              </a:rPr>
              <a:t> mise en œuvre d’une </a:t>
            </a:r>
            <a:r>
              <a:rPr lang="fr-FR" sz="2400" b="1" i="1" u="sng" dirty="0" smtClean="0">
                <a:solidFill>
                  <a:srgbClr val="002060"/>
                </a:solidFill>
                <a:latin typeface="Calibri" pitchFamily="34" charset="0"/>
              </a:rPr>
              <a:t>Charte des thèses</a:t>
            </a:r>
          </a:p>
          <a:p>
            <a:pPr>
              <a:spcBef>
                <a:spcPct val="50000"/>
              </a:spcBef>
              <a:buFontTx/>
              <a:buChar char="•"/>
            </a:pPr>
            <a:r>
              <a:rPr lang="fr-FR" sz="2400" b="1" dirty="0" smtClean="0">
                <a:solidFill>
                  <a:srgbClr val="002060"/>
                </a:solidFill>
                <a:latin typeface="Calibri" pitchFamily="34" charset="0"/>
              </a:rPr>
              <a:t> mise en place de </a:t>
            </a:r>
            <a:r>
              <a:rPr lang="fr-FR" sz="2400" b="1" i="1" dirty="0" smtClean="0">
                <a:solidFill>
                  <a:srgbClr val="002060"/>
                </a:solidFill>
                <a:latin typeface="Calibri" pitchFamily="34" charset="0"/>
              </a:rPr>
              <a:t>formations</a:t>
            </a:r>
            <a:r>
              <a:rPr lang="fr-FR" sz="2400" b="1" dirty="0" smtClean="0">
                <a:solidFill>
                  <a:srgbClr val="002060"/>
                </a:solidFill>
                <a:latin typeface="Calibri" pitchFamily="34" charset="0"/>
              </a:rPr>
              <a:t> « transversales » visant la connaissance de l’entreprise, la valorisation, la communication, les langues, etc.</a:t>
            </a:r>
          </a:p>
          <a:p>
            <a:pPr>
              <a:spcBef>
                <a:spcPct val="50000"/>
              </a:spcBef>
              <a:buFontTx/>
              <a:buChar char="•"/>
            </a:pPr>
            <a:r>
              <a:rPr lang="fr-FR" sz="2400" b="1" dirty="0" smtClean="0">
                <a:solidFill>
                  <a:srgbClr val="002060"/>
                </a:solidFill>
                <a:latin typeface="Calibri" pitchFamily="34" charset="0"/>
              </a:rPr>
              <a:t> organisation de séminaires de type « </a:t>
            </a:r>
            <a:r>
              <a:rPr lang="fr-FR" sz="2400" b="1" dirty="0" err="1" smtClean="0">
                <a:solidFill>
                  <a:srgbClr val="002060"/>
                </a:solidFill>
                <a:latin typeface="Calibri" pitchFamily="34" charset="0"/>
              </a:rPr>
              <a:t>Doctoriales</a:t>
            </a:r>
            <a:r>
              <a:rPr lang="fr-FR" sz="2400" b="1" dirty="0" smtClean="0">
                <a:solidFill>
                  <a:srgbClr val="002060"/>
                </a:solidFill>
                <a:latin typeface="Calibri" pitchFamily="34" charset="0"/>
              </a:rPr>
              <a:t> » </a:t>
            </a:r>
            <a:r>
              <a:rPr lang="fr-FR" sz="2000" b="1" dirty="0" smtClean="0">
                <a:solidFill>
                  <a:srgbClr val="002060"/>
                </a:solidFill>
                <a:latin typeface="Calibri" pitchFamily="34" charset="0"/>
              </a:rPr>
              <a:t>(séminaire pluridisciplinaire conduit par des professionnels de l’entreprise) et diverses rencontres avec les industriels</a:t>
            </a:r>
          </a:p>
          <a:p>
            <a:pPr>
              <a:spcBef>
                <a:spcPct val="50000"/>
              </a:spcBef>
              <a:buFontTx/>
              <a:buChar char="•"/>
            </a:pPr>
            <a:r>
              <a:rPr lang="fr-FR" sz="2000" b="1" dirty="0" smtClean="0">
                <a:solidFill>
                  <a:srgbClr val="002060"/>
                </a:solidFill>
                <a:latin typeface="Calibri" pitchFamily="34" charset="0"/>
              </a:rPr>
              <a:t> </a:t>
            </a:r>
            <a:r>
              <a:rPr lang="fr-FR" sz="2400" b="1" dirty="0" smtClean="0">
                <a:solidFill>
                  <a:srgbClr val="002060"/>
                </a:solidFill>
                <a:latin typeface="Calibri" pitchFamily="34" charset="0"/>
              </a:rPr>
              <a:t>mise en place des </a:t>
            </a:r>
            <a:r>
              <a:rPr lang="fr-FR" sz="2400" b="1" dirty="0" err="1" smtClean="0">
                <a:solidFill>
                  <a:srgbClr val="002060"/>
                </a:solidFill>
                <a:latin typeface="Calibri" pitchFamily="34" charset="0"/>
              </a:rPr>
              <a:t>co-tutelles</a:t>
            </a:r>
            <a:r>
              <a:rPr lang="fr-FR" sz="2400" b="1" dirty="0" smtClean="0">
                <a:solidFill>
                  <a:srgbClr val="002060"/>
                </a:solidFill>
                <a:latin typeface="Calibri" pitchFamily="34" charset="0"/>
              </a:rPr>
              <a:t> de thèse pour l’international</a:t>
            </a:r>
          </a:p>
          <a:p>
            <a:pPr>
              <a:spcBef>
                <a:spcPct val="50000"/>
              </a:spcBef>
              <a:buFontTx/>
              <a:buChar char="•"/>
            </a:pPr>
            <a:r>
              <a:rPr lang="fr-FR" sz="2400" b="1" dirty="0" smtClean="0">
                <a:solidFill>
                  <a:srgbClr val="002060"/>
                </a:solidFill>
                <a:latin typeface="Calibri" pitchFamily="34" charset="0"/>
              </a:rPr>
              <a:t> proposer des bilans des compétences acquises pendant la thèse</a:t>
            </a:r>
          </a:p>
          <a:p>
            <a:pPr>
              <a:spcBef>
                <a:spcPct val="50000"/>
              </a:spcBef>
              <a:buFontTx/>
              <a:buChar char="•"/>
            </a:pPr>
            <a:r>
              <a:rPr lang="fr-FR" sz="2400" b="1" dirty="0" smtClean="0">
                <a:solidFill>
                  <a:srgbClr val="002060"/>
                </a:solidFill>
                <a:latin typeface="Calibri" pitchFamily="34" charset="0"/>
              </a:rPr>
              <a:t> assurer un suivi de l’insertion professionnelle des docteurs au moins à 3 ans</a:t>
            </a:r>
            <a:endParaRPr lang="fr-FR" sz="2400" b="1" dirty="0">
              <a:solidFill>
                <a:srgbClr val="002060"/>
              </a:solidFill>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95536" y="1052736"/>
            <a:ext cx="8496944" cy="584775"/>
          </a:xfrm>
          <a:prstGeom prst="rect">
            <a:avLst/>
          </a:prstGeom>
          <a:noFill/>
        </p:spPr>
        <p:txBody>
          <a:bodyPr wrap="square" rtlCol="0">
            <a:spAutoFit/>
          </a:bodyPr>
          <a:lstStyle/>
          <a:p>
            <a:pPr algn="ctr"/>
            <a:r>
              <a:rPr lang="fr-FR" sz="3200" b="1" i="1" dirty="0" smtClean="0">
                <a:solidFill>
                  <a:srgbClr val="002060"/>
                </a:solidFill>
                <a:effectLst>
                  <a:outerShdw blurRad="38100" dist="38100" dir="2700000" algn="tl">
                    <a:srgbClr val="000000">
                      <a:alpha val="43137"/>
                    </a:srgbClr>
                  </a:outerShdw>
                </a:effectLst>
                <a:latin typeface="Calibri" pitchFamily="34" charset="0"/>
              </a:rPr>
              <a:t>La structuration de la formation doctorale </a:t>
            </a:r>
            <a:endParaRPr lang="fr-FR" sz="3200" b="1" i="1" dirty="0">
              <a:solidFill>
                <a:srgbClr val="002060"/>
              </a:solidFill>
              <a:effectLst>
                <a:outerShdw blurRad="38100" dist="38100" dir="2700000" algn="tl">
                  <a:srgbClr val="000000">
                    <a:alpha val="43137"/>
                  </a:srgbClr>
                </a:outerShdw>
              </a:effectLst>
              <a:latin typeface="Calibri" pitchFamily="34" charset="0"/>
            </a:endParaRPr>
          </a:p>
        </p:txBody>
      </p:sp>
      <p:pic>
        <p:nvPicPr>
          <p:cNvPr id="6" name="Picture 2" descr="part1"/>
          <p:cNvPicPr>
            <a:picLocks noChangeAspect="1" noChangeArrowheads="1"/>
          </p:cNvPicPr>
          <p:nvPr/>
        </p:nvPicPr>
        <p:blipFill>
          <a:blip r:embed="rId2" cstate="print"/>
          <a:srcRect/>
          <a:stretch>
            <a:fillRect/>
          </a:stretch>
        </p:blipFill>
        <p:spPr bwMode="auto">
          <a:xfrm>
            <a:off x="3491880" y="332656"/>
            <a:ext cx="1584176" cy="857490"/>
          </a:xfrm>
          <a:prstGeom prst="rect">
            <a:avLst/>
          </a:prstGeom>
          <a:noFill/>
          <a:ln w="9525">
            <a:noFill/>
            <a:miter lim="800000"/>
            <a:headEnd/>
            <a:tailEnd/>
          </a:ln>
        </p:spPr>
      </p:pic>
      <p:sp>
        <p:nvSpPr>
          <p:cNvPr id="7" name="ZoneTexte 6"/>
          <p:cNvSpPr txBox="1"/>
          <p:nvPr/>
        </p:nvSpPr>
        <p:spPr>
          <a:xfrm>
            <a:off x="611560" y="1628800"/>
            <a:ext cx="8064896" cy="1569660"/>
          </a:xfrm>
          <a:prstGeom prst="rect">
            <a:avLst/>
          </a:prstGeom>
          <a:solidFill>
            <a:schemeClr val="tx1"/>
          </a:solidFill>
        </p:spPr>
        <p:txBody>
          <a:bodyPr wrap="square" rtlCol="0">
            <a:spAutoFit/>
          </a:bodyPr>
          <a:lstStyle/>
          <a:p>
            <a:r>
              <a:rPr lang="fr-FR" sz="2400" b="1" dirty="0" smtClean="0">
                <a:solidFill>
                  <a:srgbClr val="002060"/>
                </a:solidFill>
                <a:latin typeface="Calibri" pitchFamily="34" charset="0"/>
              </a:rPr>
              <a:t>L’école doctorale correspond ainsi au regroupement local, sur un site, d’un ensemble de laboratoires (les équipes d’accueil des doctorants) représentant le potentiel de formation disciplinaire des doctorants </a:t>
            </a:r>
            <a:endParaRPr lang="fr-FR" sz="2400" b="1" dirty="0">
              <a:solidFill>
                <a:srgbClr val="002060"/>
              </a:solidFill>
              <a:latin typeface="Calibri" pitchFamily="34" charset="0"/>
            </a:endParaRPr>
          </a:p>
        </p:txBody>
      </p:sp>
      <p:sp>
        <p:nvSpPr>
          <p:cNvPr id="9" name="Rectangle 8"/>
          <p:cNvSpPr/>
          <p:nvPr/>
        </p:nvSpPr>
        <p:spPr>
          <a:xfrm>
            <a:off x="755576" y="2492896"/>
            <a:ext cx="4320480" cy="400110"/>
          </a:xfrm>
          <a:prstGeom prst="rect">
            <a:avLst/>
          </a:prstGeom>
        </p:spPr>
        <p:txBody>
          <a:bodyPr wrap="square">
            <a:spAutoFit/>
          </a:bodyPr>
          <a:lstStyle/>
          <a:p>
            <a:pPr>
              <a:spcBef>
                <a:spcPct val="50000"/>
              </a:spcBef>
            </a:pPr>
            <a:r>
              <a:rPr lang="fr-FR" sz="2000" b="1" i="1" dirty="0" smtClean="0">
                <a:solidFill>
                  <a:schemeClr val="bg1"/>
                </a:solidFill>
                <a:latin typeface="Times New Roman" pitchFamily="18" charset="0"/>
              </a:rPr>
              <a:t> </a:t>
            </a:r>
            <a:endParaRPr lang="fr-FR" sz="2000" b="1" i="1" dirty="0">
              <a:solidFill>
                <a:schemeClr val="bg1"/>
              </a:solidFill>
              <a:latin typeface="Times New Roman" pitchFamily="18" charset="0"/>
            </a:endParaRPr>
          </a:p>
        </p:txBody>
      </p:sp>
      <p:sp>
        <p:nvSpPr>
          <p:cNvPr id="10" name="ZoneTexte 9"/>
          <p:cNvSpPr txBox="1"/>
          <p:nvPr/>
        </p:nvSpPr>
        <p:spPr>
          <a:xfrm>
            <a:off x="5292080" y="3068960"/>
            <a:ext cx="3600400" cy="400110"/>
          </a:xfrm>
          <a:prstGeom prst="rect">
            <a:avLst/>
          </a:prstGeom>
          <a:noFill/>
        </p:spPr>
        <p:txBody>
          <a:bodyPr wrap="square" rtlCol="0">
            <a:spAutoFit/>
          </a:bodyPr>
          <a:lstStyle/>
          <a:p>
            <a:pPr>
              <a:spcBef>
                <a:spcPct val="50000"/>
              </a:spcBef>
              <a:buFontTx/>
              <a:buChar char="•"/>
            </a:pPr>
            <a:endParaRPr lang="fr-FR" sz="2000" b="1" i="1" dirty="0">
              <a:solidFill>
                <a:srgbClr val="002060"/>
              </a:solidFill>
              <a:latin typeface="Calibri" pitchFamily="34" charset="0"/>
            </a:endParaRPr>
          </a:p>
        </p:txBody>
      </p:sp>
      <p:sp>
        <p:nvSpPr>
          <p:cNvPr id="8" name="ZoneTexte 7"/>
          <p:cNvSpPr txBox="1"/>
          <p:nvPr/>
        </p:nvSpPr>
        <p:spPr>
          <a:xfrm>
            <a:off x="539552" y="3429000"/>
            <a:ext cx="8604448" cy="3416320"/>
          </a:xfrm>
          <a:prstGeom prst="rect">
            <a:avLst/>
          </a:prstGeom>
          <a:noFill/>
        </p:spPr>
        <p:txBody>
          <a:bodyPr wrap="square" rtlCol="0">
            <a:spAutoFit/>
          </a:bodyPr>
          <a:lstStyle/>
          <a:p>
            <a:pPr>
              <a:spcBef>
                <a:spcPct val="50000"/>
              </a:spcBef>
            </a:pPr>
            <a:r>
              <a:rPr lang="fr-FR" sz="2400" b="1" u="sng" dirty="0" smtClean="0">
                <a:solidFill>
                  <a:srgbClr val="002060"/>
                </a:solidFill>
                <a:latin typeface="Calibri" pitchFamily="34" charset="0"/>
              </a:rPr>
              <a:t>La conception des ED a quelque peu évolué au fil du temps </a:t>
            </a:r>
            <a:r>
              <a:rPr lang="fr-FR" sz="2400" b="1" dirty="0" smtClean="0">
                <a:solidFill>
                  <a:srgbClr val="002060"/>
                </a:solidFill>
                <a:latin typeface="Calibri" pitchFamily="34" charset="0"/>
              </a:rPr>
              <a:t>:</a:t>
            </a:r>
          </a:p>
          <a:p>
            <a:pPr>
              <a:spcBef>
                <a:spcPct val="50000"/>
              </a:spcBef>
              <a:buFontTx/>
              <a:buChar char="•"/>
            </a:pPr>
            <a:r>
              <a:rPr lang="fr-FR" sz="2400" b="1" dirty="0" smtClean="0">
                <a:solidFill>
                  <a:srgbClr val="002060"/>
                </a:solidFill>
                <a:latin typeface="Calibri" pitchFamily="34" charset="0"/>
              </a:rPr>
              <a:t>  initialement les regroupements étaient locaux et pluridisciplinaires</a:t>
            </a:r>
          </a:p>
          <a:p>
            <a:pPr>
              <a:spcBef>
                <a:spcPct val="50000"/>
              </a:spcBef>
              <a:buFontTx/>
              <a:buChar char="•"/>
            </a:pPr>
            <a:r>
              <a:rPr lang="fr-FR" sz="2400" b="1" dirty="0" smtClean="0">
                <a:solidFill>
                  <a:srgbClr val="002060"/>
                </a:solidFill>
                <a:latin typeface="Calibri" pitchFamily="34" charset="0"/>
              </a:rPr>
              <a:t> aujourd’hui ils sont majoritairement </a:t>
            </a:r>
            <a:r>
              <a:rPr lang="fr-FR" sz="2400" b="1" u="sng" dirty="0" smtClean="0">
                <a:solidFill>
                  <a:srgbClr val="002060"/>
                </a:solidFill>
                <a:latin typeface="Calibri" pitchFamily="34" charset="0"/>
              </a:rPr>
              <a:t>disciplinaires</a:t>
            </a:r>
            <a:r>
              <a:rPr lang="fr-FR" sz="2400" b="1" dirty="0" smtClean="0">
                <a:solidFill>
                  <a:srgbClr val="002060"/>
                </a:solidFill>
                <a:latin typeface="Calibri" pitchFamily="34" charset="0"/>
              </a:rPr>
              <a:t>, ce qui peut impliquer que les regroupements soient de type régional plus que local, en accord avec un autre niveau de structuration, la mise en place des PRES (Pôle de Recherche et d’Enseignement Supérieur) à l’échelon régional en 2007</a:t>
            </a:r>
            <a:endParaRPr lang="fr-FR" sz="2400" b="1" dirty="0">
              <a:solidFill>
                <a:srgbClr val="002060"/>
              </a:solidFill>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55576" y="692696"/>
            <a:ext cx="7704856" cy="584775"/>
          </a:xfrm>
          <a:prstGeom prst="rect">
            <a:avLst/>
          </a:prstGeom>
          <a:noFill/>
        </p:spPr>
        <p:txBody>
          <a:bodyPr wrap="square" rtlCol="0">
            <a:spAutoFit/>
          </a:bodyPr>
          <a:lstStyle/>
          <a:p>
            <a:pPr algn="ctr"/>
            <a:r>
              <a:rPr lang="fr-FR" sz="3200" b="1" i="1" dirty="0" smtClean="0">
                <a:solidFill>
                  <a:srgbClr val="002060"/>
                </a:solidFill>
                <a:effectLst>
                  <a:outerShdw blurRad="38100" dist="38100" dir="2700000" algn="tl">
                    <a:srgbClr val="000000">
                      <a:alpha val="43137"/>
                    </a:srgbClr>
                  </a:outerShdw>
                </a:effectLst>
                <a:latin typeface="Calibri" pitchFamily="34" charset="0"/>
              </a:rPr>
              <a:t>La formation doctorale AMU en chiffres…</a:t>
            </a:r>
            <a:endParaRPr lang="fr-FR" sz="3200" b="1" i="1" dirty="0">
              <a:solidFill>
                <a:srgbClr val="002060"/>
              </a:solidFill>
              <a:effectLst>
                <a:outerShdw blurRad="38100" dist="38100" dir="2700000" algn="tl">
                  <a:srgbClr val="000000">
                    <a:alpha val="43137"/>
                  </a:srgbClr>
                </a:outerShdw>
              </a:effectLst>
              <a:latin typeface="Calibri" pitchFamily="34" charset="0"/>
            </a:endParaRPr>
          </a:p>
        </p:txBody>
      </p:sp>
      <p:sp>
        <p:nvSpPr>
          <p:cNvPr id="3" name="ZoneTexte 2"/>
          <p:cNvSpPr txBox="1"/>
          <p:nvPr/>
        </p:nvSpPr>
        <p:spPr>
          <a:xfrm>
            <a:off x="827584" y="1340768"/>
            <a:ext cx="7920880" cy="5262979"/>
          </a:xfrm>
          <a:prstGeom prst="rect">
            <a:avLst/>
          </a:prstGeom>
          <a:noFill/>
        </p:spPr>
        <p:txBody>
          <a:bodyPr wrap="square" rtlCol="0">
            <a:spAutoFit/>
          </a:bodyPr>
          <a:lstStyle/>
          <a:p>
            <a:pPr>
              <a:buFont typeface="Arial" pitchFamily="34" charset="0"/>
              <a:buChar char="•"/>
            </a:pPr>
            <a:r>
              <a:rPr lang="fr-FR" sz="2400" b="1" dirty="0" smtClean="0">
                <a:solidFill>
                  <a:srgbClr val="002060"/>
                </a:solidFill>
                <a:latin typeface="Calibri" pitchFamily="34" charset="0"/>
              </a:rPr>
              <a:t> les 4000 doctorants relèvent de </a:t>
            </a:r>
            <a:r>
              <a:rPr lang="fr-FR" sz="2400" b="1" i="1" dirty="0" smtClean="0">
                <a:solidFill>
                  <a:srgbClr val="002060"/>
                </a:solidFill>
                <a:effectLst>
                  <a:outerShdw blurRad="38100" dist="38100" dir="2700000" algn="tl">
                    <a:srgbClr val="000000">
                      <a:alpha val="43137"/>
                    </a:srgbClr>
                  </a:outerShdw>
                </a:effectLst>
                <a:latin typeface="Calibri" pitchFamily="34" charset="0"/>
              </a:rPr>
              <a:t>12 Ecoles Doctorales </a:t>
            </a:r>
            <a:r>
              <a:rPr lang="fr-FR" sz="2400" b="1" dirty="0" smtClean="0">
                <a:solidFill>
                  <a:srgbClr val="002060"/>
                </a:solidFill>
                <a:latin typeface="Calibri" pitchFamily="34" charset="0"/>
              </a:rPr>
              <a:t>qui assurent la formation disciplinaire et sont responsables de la qualité de la formation</a:t>
            </a:r>
          </a:p>
          <a:p>
            <a:pPr>
              <a:buFont typeface="Arial" pitchFamily="34" charset="0"/>
              <a:buChar char="•"/>
            </a:pPr>
            <a:endParaRPr lang="fr-FR" sz="2400" b="1" dirty="0" smtClean="0">
              <a:solidFill>
                <a:srgbClr val="002060"/>
              </a:solidFill>
              <a:latin typeface="Calibri" pitchFamily="34" charset="0"/>
            </a:endParaRPr>
          </a:p>
          <a:p>
            <a:pPr>
              <a:buFont typeface="Arial" pitchFamily="34" charset="0"/>
              <a:buChar char="•"/>
            </a:pPr>
            <a:r>
              <a:rPr lang="fr-FR" sz="2400" b="1" dirty="0" smtClean="0">
                <a:solidFill>
                  <a:srgbClr val="002060"/>
                </a:solidFill>
                <a:latin typeface="Calibri" pitchFamily="34" charset="0"/>
              </a:rPr>
              <a:t> Pour assurer la coordination de ces écoles doctorales, l’Université d’Aix-Marseille, initialement à l’initiative du PRES  Aix-Marseille Université qui a constitué une étape de transition vers l’Université d’Aix-Marseille, a mis en place le </a:t>
            </a:r>
            <a:r>
              <a:rPr lang="fr-FR" sz="2400" b="1" i="1" dirty="0" smtClean="0">
                <a:solidFill>
                  <a:srgbClr val="002060"/>
                </a:solidFill>
                <a:effectLst>
                  <a:outerShdw blurRad="38100" dist="38100" dir="2700000" algn="tl">
                    <a:srgbClr val="000000">
                      <a:alpha val="43137"/>
                    </a:srgbClr>
                  </a:outerShdw>
                </a:effectLst>
                <a:latin typeface="Calibri" pitchFamily="34" charset="0"/>
              </a:rPr>
              <a:t>Collège Doctoral Aix-Marseille Université</a:t>
            </a:r>
            <a:endParaRPr lang="fr-FR" sz="2400" b="1" dirty="0" smtClean="0">
              <a:solidFill>
                <a:srgbClr val="002060"/>
              </a:solidFill>
              <a:latin typeface="Calibri" pitchFamily="34" charset="0"/>
            </a:endParaRPr>
          </a:p>
          <a:p>
            <a:pPr>
              <a:buFont typeface="Arial" pitchFamily="34" charset="0"/>
              <a:buChar char="•"/>
            </a:pPr>
            <a:endParaRPr lang="fr-FR" sz="2400" b="1" i="1" dirty="0" smtClean="0">
              <a:solidFill>
                <a:srgbClr val="002060"/>
              </a:solidFill>
              <a:effectLst>
                <a:outerShdw blurRad="38100" dist="38100" dir="2700000" algn="tl">
                  <a:srgbClr val="000000">
                    <a:alpha val="43137"/>
                  </a:srgbClr>
                </a:outerShdw>
              </a:effectLst>
              <a:latin typeface="Calibri" pitchFamily="34" charset="0"/>
            </a:endParaRPr>
          </a:p>
          <a:p>
            <a:pPr>
              <a:buFont typeface="Arial" pitchFamily="34" charset="0"/>
              <a:buChar char="•"/>
            </a:pPr>
            <a:r>
              <a:rPr lang="fr-FR" sz="2400" b="1" i="1" dirty="0" smtClean="0">
                <a:solidFill>
                  <a:srgbClr val="002060"/>
                </a:solidFill>
                <a:effectLst>
                  <a:outerShdw blurRad="38100" dist="38100" dir="2700000" algn="tl">
                    <a:srgbClr val="000000">
                      <a:alpha val="43137"/>
                    </a:srgbClr>
                  </a:outerShdw>
                </a:effectLst>
                <a:latin typeface="Calibri" pitchFamily="34" charset="0"/>
              </a:rPr>
              <a:t> </a:t>
            </a:r>
            <a:r>
              <a:rPr lang="fr-FR" sz="2400" b="1" dirty="0" smtClean="0">
                <a:solidFill>
                  <a:srgbClr val="002060"/>
                </a:solidFill>
                <a:latin typeface="Calibri" pitchFamily="34" charset="0"/>
              </a:rPr>
              <a:t>Sous l’égide du Collège Doctoral, une </a:t>
            </a:r>
            <a:r>
              <a:rPr lang="fr-FR" sz="2400" b="1" i="1" dirty="0" smtClean="0">
                <a:solidFill>
                  <a:srgbClr val="002060"/>
                </a:solidFill>
                <a:effectLst>
                  <a:outerShdw blurRad="38100" dist="38100" dir="2700000" algn="tl">
                    <a:srgbClr val="000000">
                      <a:alpha val="43137"/>
                    </a:srgbClr>
                  </a:outerShdw>
                </a:effectLst>
                <a:latin typeface="Calibri" pitchFamily="34" charset="0"/>
              </a:rPr>
              <a:t>Charte des thèses </a:t>
            </a:r>
            <a:r>
              <a:rPr lang="fr-FR" sz="2400" b="1" dirty="0" smtClean="0">
                <a:solidFill>
                  <a:srgbClr val="002060"/>
                </a:solidFill>
                <a:latin typeface="Calibri" pitchFamily="34" charset="0"/>
              </a:rPr>
              <a:t>a été adoptée par l’Université, visant à promouvoir l’égalité des chances des doctorants, à créer de l’interdisciplinarité et à mieux préparer l’insertion professionnelle des docteurs</a:t>
            </a:r>
          </a:p>
        </p:txBody>
      </p:sp>
      <p:pic>
        <p:nvPicPr>
          <p:cNvPr id="6" name="Picture 2" descr="part1"/>
          <p:cNvPicPr>
            <a:picLocks noChangeAspect="1" noChangeArrowheads="1"/>
          </p:cNvPicPr>
          <p:nvPr/>
        </p:nvPicPr>
        <p:blipFill>
          <a:blip r:embed="rId2" cstate="print"/>
          <a:srcRect/>
          <a:stretch>
            <a:fillRect/>
          </a:stretch>
        </p:blipFill>
        <p:spPr bwMode="auto">
          <a:xfrm>
            <a:off x="3491880" y="188640"/>
            <a:ext cx="1584176" cy="8574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55576" y="692696"/>
            <a:ext cx="7704856" cy="584775"/>
          </a:xfrm>
          <a:prstGeom prst="rect">
            <a:avLst/>
          </a:prstGeom>
          <a:noFill/>
        </p:spPr>
        <p:txBody>
          <a:bodyPr wrap="square" rtlCol="0">
            <a:spAutoFit/>
          </a:bodyPr>
          <a:lstStyle/>
          <a:p>
            <a:pPr algn="ctr"/>
            <a:r>
              <a:rPr lang="fr-FR" sz="3200" b="1" i="1" dirty="0" smtClean="0">
                <a:solidFill>
                  <a:srgbClr val="002060"/>
                </a:solidFill>
                <a:effectLst>
                  <a:outerShdw blurRad="38100" dist="38100" dir="2700000" algn="tl">
                    <a:srgbClr val="000000">
                      <a:alpha val="43137"/>
                    </a:srgbClr>
                  </a:outerShdw>
                </a:effectLst>
                <a:latin typeface="Calibri" pitchFamily="34" charset="0"/>
              </a:rPr>
              <a:t>La formation doctorale AMU</a:t>
            </a:r>
            <a:endParaRPr lang="fr-FR" sz="3200" b="1" i="1" dirty="0">
              <a:solidFill>
                <a:srgbClr val="002060"/>
              </a:solidFill>
              <a:effectLst>
                <a:outerShdw blurRad="38100" dist="38100" dir="2700000" algn="tl">
                  <a:srgbClr val="000000">
                    <a:alpha val="43137"/>
                  </a:srgbClr>
                </a:outerShdw>
              </a:effectLst>
              <a:latin typeface="Calibri" pitchFamily="34" charset="0"/>
            </a:endParaRPr>
          </a:p>
        </p:txBody>
      </p:sp>
      <p:sp>
        <p:nvSpPr>
          <p:cNvPr id="3" name="ZoneTexte 2"/>
          <p:cNvSpPr txBox="1"/>
          <p:nvPr/>
        </p:nvSpPr>
        <p:spPr>
          <a:xfrm>
            <a:off x="395536" y="1268760"/>
            <a:ext cx="8352928" cy="4968552"/>
          </a:xfrm>
          <a:prstGeom prst="rect">
            <a:avLst/>
          </a:prstGeom>
          <a:noFill/>
        </p:spPr>
        <p:txBody>
          <a:bodyPr wrap="square" rtlCol="0">
            <a:spAutoFit/>
          </a:bodyPr>
          <a:lstStyle/>
          <a:p>
            <a:r>
              <a:rPr lang="fr-FR" sz="2400" b="1" dirty="0" smtClean="0">
                <a:solidFill>
                  <a:srgbClr val="002060"/>
                </a:solidFill>
                <a:latin typeface="Calibri" pitchFamily="34" charset="0"/>
              </a:rPr>
              <a:t>Les Ecoles Doctorales sont responsables de la qualité de la formation des Docteurs</a:t>
            </a:r>
          </a:p>
          <a:p>
            <a:pPr>
              <a:spcBef>
                <a:spcPct val="50000"/>
              </a:spcBef>
              <a:defRPr/>
            </a:pPr>
            <a:r>
              <a:rPr lang="fr-FR" sz="2400" b="1" dirty="0" smtClean="0">
                <a:solidFill>
                  <a:srgbClr val="002060"/>
                </a:solidFill>
                <a:latin typeface="Calibri" pitchFamily="34" charset="0"/>
              </a:rPr>
              <a:t>Depuis 2007, elles font l’objet d’une </a:t>
            </a:r>
            <a:r>
              <a:rPr lang="fr-FR" sz="2400" b="1" u="sng" dirty="0" smtClean="0">
                <a:solidFill>
                  <a:srgbClr val="002060"/>
                </a:solidFill>
                <a:latin typeface="Calibri" pitchFamily="34" charset="0"/>
              </a:rPr>
              <a:t>évaluation</a:t>
            </a:r>
            <a:r>
              <a:rPr lang="fr-FR" sz="2400" b="1" dirty="0" smtClean="0">
                <a:solidFill>
                  <a:srgbClr val="002060"/>
                </a:solidFill>
                <a:latin typeface="Calibri" pitchFamily="34" charset="0"/>
              </a:rPr>
              <a:t> par l’Agence Nationale d’Evaluation de la Recherche et de l’Enseignement Supérieur (AERES)</a:t>
            </a:r>
          </a:p>
          <a:p>
            <a:pPr>
              <a:spcBef>
                <a:spcPct val="50000"/>
              </a:spcBef>
              <a:defRPr/>
            </a:pPr>
            <a:r>
              <a:rPr lang="fr-FR" sz="2400" b="1" dirty="0" smtClean="0">
                <a:solidFill>
                  <a:srgbClr val="002060"/>
                </a:solidFill>
                <a:latin typeface="Calibri" pitchFamily="34" charset="0"/>
              </a:rPr>
              <a:t>Les critères d’évaluation principaux sont les suivants:</a:t>
            </a:r>
          </a:p>
          <a:p>
            <a:pPr lvl="1">
              <a:spcBef>
                <a:spcPct val="50000"/>
              </a:spcBef>
              <a:buFontTx/>
              <a:buChar char="-"/>
              <a:defRPr/>
            </a:pPr>
            <a:r>
              <a:rPr lang="fr-FR" sz="2000" b="1" dirty="0" smtClean="0">
                <a:solidFill>
                  <a:srgbClr val="002060"/>
                </a:solidFill>
                <a:latin typeface="Calibri" pitchFamily="34" charset="0"/>
              </a:rPr>
              <a:t> la qualité de l’encadrement doctoral </a:t>
            </a:r>
            <a:r>
              <a:rPr lang="fr-FR" b="1" dirty="0" smtClean="0">
                <a:solidFill>
                  <a:srgbClr val="002060"/>
                </a:solidFill>
                <a:latin typeface="Calibri" pitchFamily="34" charset="0"/>
              </a:rPr>
              <a:t>(taux d’encadrement doctoral; financement des doctorants; etc.)</a:t>
            </a:r>
          </a:p>
          <a:p>
            <a:pPr lvl="1">
              <a:spcBef>
                <a:spcPct val="50000"/>
              </a:spcBef>
              <a:buFontTx/>
              <a:buChar char="-"/>
              <a:defRPr/>
            </a:pPr>
            <a:r>
              <a:rPr lang="fr-FR" sz="2000" b="1" dirty="0" smtClean="0">
                <a:solidFill>
                  <a:srgbClr val="002060"/>
                </a:solidFill>
                <a:latin typeface="Calibri" pitchFamily="34" charset="0"/>
              </a:rPr>
              <a:t> la durée des thèses</a:t>
            </a:r>
          </a:p>
          <a:p>
            <a:pPr lvl="1">
              <a:spcBef>
                <a:spcPct val="50000"/>
              </a:spcBef>
              <a:buFontTx/>
              <a:buChar char="-"/>
              <a:defRPr/>
            </a:pPr>
            <a:r>
              <a:rPr lang="fr-FR" sz="2000" b="1" dirty="0" smtClean="0">
                <a:solidFill>
                  <a:srgbClr val="002060"/>
                </a:solidFill>
                <a:latin typeface="Calibri" pitchFamily="34" charset="0"/>
              </a:rPr>
              <a:t> la réalité de l’insertion professionnelle des Docteurs</a:t>
            </a:r>
          </a:p>
          <a:p>
            <a:pPr lvl="1">
              <a:spcBef>
                <a:spcPct val="50000"/>
              </a:spcBef>
              <a:buFontTx/>
              <a:buChar char="-"/>
              <a:defRPr/>
            </a:pPr>
            <a:r>
              <a:rPr lang="fr-FR" sz="2000" b="1" dirty="0" smtClean="0">
                <a:solidFill>
                  <a:srgbClr val="002060"/>
                </a:solidFill>
                <a:latin typeface="Calibri" pitchFamily="34" charset="0"/>
              </a:rPr>
              <a:t> l’animation de la formation doctorale </a:t>
            </a:r>
            <a:r>
              <a:rPr lang="fr-FR" b="1" dirty="0" smtClean="0">
                <a:solidFill>
                  <a:srgbClr val="002060"/>
                </a:solidFill>
                <a:latin typeface="Calibri" pitchFamily="34" charset="0"/>
              </a:rPr>
              <a:t>(gouvernance)</a:t>
            </a:r>
          </a:p>
        </p:txBody>
      </p:sp>
      <p:pic>
        <p:nvPicPr>
          <p:cNvPr id="6" name="Picture 2" descr="part1"/>
          <p:cNvPicPr>
            <a:picLocks noChangeAspect="1" noChangeArrowheads="1"/>
          </p:cNvPicPr>
          <p:nvPr/>
        </p:nvPicPr>
        <p:blipFill>
          <a:blip r:embed="rId2" cstate="print"/>
          <a:srcRect/>
          <a:stretch>
            <a:fillRect/>
          </a:stretch>
        </p:blipFill>
        <p:spPr bwMode="auto">
          <a:xfrm>
            <a:off x="3491880" y="188640"/>
            <a:ext cx="1584176" cy="857490"/>
          </a:xfrm>
          <a:prstGeom prst="rect">
            <a:avLst/>
          </a:prstGeom>
          <a:noFill/>
          <a:ln w="9525">
            <a:noFill/>
            <a:miter lim="800000"/>
            <a:headEnd/>
            <a:tailEnd/>
          </a:ln>
        </p:spPr>
      </p:pic>
      <p:sp>
        <p:nvSpPr>
          <p:cNvPr id="5" name="ZoneTexte 4"/>
          <p:cNvSpPr txBox="1"/>
          <p:nvPr/>
        </p:nvSpPr>
        <p:spPr>
          <a:xfrm>
            <a:off x="0" y="6093296"/>
            <a:ext cx="9144000" cy="707886"/>
          </a:xfrm>
          <a:prstGeom prst="rect">
            <a:avLst/>
          </a:prstGeom>
          <a:noFill/>
        </p:spPr>
        <p:txBody>
          <a:bodyPr wrap="square" rtlCol="0">
            <a:spAutoFit/>
          </a:bodyPr>
          <a:lstStyle/>
          <a:p>
            <a:pPr algn="ctr"/>
            <a:r>
              <a:rPr lang="fr-FR" sz="2000" b="1" dirty="0" smtClean="0">
                <a:solidFill>
                  <a:srgbClr val="002060"/>
                </a:solidFill>
                <a:latin typeface="Calibri" pitchFamily="34" charset="0"/>
              </a:rPr>
              <a:t>La qualité de notre formation doctorale est attestée par les résultats de l’évaluation AERES (75% des ED notées A+ et A)</a:t>
            </a:r>
            <a:endParaRPr lang="fr-FR" sz="2000" b="1" dirty="0">
              <a:solidFill>
                <a:srgbClr val="002060"/>
              </a:solidFill>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95536" y="620688"/>
            <a:ext cx="4248472" cy="1569660"/>
          </a:xfrm>
          <a:prstGeom prst="rect">
            <a:avLst/>
          </a:prstGeom>
          <a:noFill/>
        </p:spPr>
        <p:txBody>
          <a:bodyPr wrap="square" rtlCol="0">
            <a:spAutoFit/>
          </a:bodyPr>
          <a:lstStyle/>
          <a:p>
            <a:pPr algn="ctr"/>
            <a:r>
              <a:rPr lang="fr-FR" sz="3200" b="1" i="1" dirty="0" smtClean="0">
                <a:solidFill>
                  <a:srgbClr val="002060"/>
                </a:solidFill>
                <a:effectLst>
                  <a:outerShdw blurRad="38100" dist="38100" dir="2700000" algn="tl">
                    <a:srgbClr val="000000">
                      <a:alpha val="43137"/>
                    </a:srgbClr>
                  </a:outerShdw>
                </a:effectLst>
                <a:latin typeface="Calibri" pitchFamily="34" charset="0"/>
              </a:rPr>
              <a:t>Les écoles doctorales d’Aix-Marseille Université</a:t>
            </a:r>
            <a:endParaRPr lang="fr-FR" sz="3200" b="1" i="1" dirty="0">
              <a:solidFill>
                <a:srgbClr val="002060"/>
              </a:solidFill>
              <a:effectLst>
                <a:outerShdw blurRad="38100" dist="38100" dir="2700000" algn="tl">
                  <a:srgbClr val="000000">
                    <a:alpha val="43137"/>
                  </a:srgbClr>
                </a:outerShdw>
              </a:effectLst>
              <a:latin typeface="Calibri" pitchFamily="34" charset="0"/>
            </a:endParaRPr>
          </a:p>
        </p:txBody>
      </p:sp>
      <p:pic>
        <p:nvPicPr>
          <p:cNvPr id="6" name="Picture 2" descr="part1"/>
          <p:cNvPicPr>
            <a:picLocks noChangeAspect="1" noChangeArrowheads="1"/>
          </p:cNvPicPr>
          <p:nvPr/>
        </p:nvPicPr>
        <p:blipFill>
          <a:blip r:embed="rId2" cstate="print"/>
          <a:srcRect/>
          <a:stretch>
            <a:fillRect/>
          </a:stretch>
        </p:blipFill>
        <p:spPr bwMode="auto">
          <a:xfrm>
            <a:off x="3491880" y="188640"/>
            <a:ext cx="1584176" cy="857490"/>
          </a:xfrm>
          <a:prstGeom prst="rect">
            <a:avLst/>
          </a:prstGeom>
          <a:noFill/>
          <a:ln w="9525">
            <a:noFill/>
            <a:miter lim="800000"/>
            <a:headEnd/>
            <a:tailEnd/>
          </a:ln>
        </p:spPr>
      </p:pic>
      <p:graphicFrame>
        <p:nvGraphicFramePr>
          <p:cNvPr id="4" name="Tableau 3"/>
          <p:cNvGraphicFramePr>
            <a:graphicFrameLocks noGrp="1"/>
          </p:cNvGraphicFramePr>
          <p:nvPr/>
        </p:nvGraphicFramePr>
        <p:xfrm>
          <a:off x="5292081" y="836711"/>
          <a:ext cx="3672407" cy="5806034"/>
        </p:xfrm>
        <a:graphic>
          <a:graphicData uri="http://schemas.openxmlformats.org/drawingml/2006/table">
            <a:tbl>
              <a:tblPr/>
              <a:tblGrid>
                <a:gridCol w="1728192"/>
                <a:gridCol w="818011"/>
                <a:gridCol w="1126204"/>
              </a:tblGrid>
              <a:tr h="45519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chemeClr val="tx2"/>
                          </a:solidFill>
                          <a:effectLst/>
                          <a:latin typeface="Maiandra GD" pitchFamily="34" charset="0"/>
                          <a:cs typeface="Arial" charset="0"/>
                        </a:rPr>
                        <a:t>EDSVS</a:t>
                      </a:r>
                      <a:endParaRPr kumimoji="0" lang="fr-FR" sz="2400" b="0" i="0" u="none" strike="noStrike" cap="none" normalizeH="0" baseline="0" dirty="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000" b="1" i="0" u="none" strike="noStrike" cap="none" normalizeH="0" baseline="0" smtClean="0">
                          <a:ln>
                            <a:noFill/>
                          </a:ln>
                          <a:solidFill>
                            <a:schemeClr val="tx2"/>
                          </a:solidFill>
                          <a:effectLst/>
                          <a:latin typeface="Maiandra GD" pitchFamily="34" charset="0"/>
                          <a:cs typeface="Arial" charset="0"/>
                        </a:rPr>
                        <a:t>ED 062</a:t>
                      </a:r>
                      <a:endParaRPr kumimoji="0" lang="fr-FR" sz="2400" b="0" i="0" u="none" strike="noStrike" cap="none" normalizeH="0" baseline="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fr-FR" sz="800" b="1" i="0" u="none" strike="noStrike" cap="none" normalizeH="0" baseline="0" dirty="0" smtClean="0">
                          <a:ln>
                            <a:noFill/>
                          </a:ln>
                          <a:solidFill>
                            <a:schemeClr val="tx2"/>
                          </a:solidFill>
                          <a:effectLst/>
                          <a:latin typeface="Maiandra GD" pitchFamily="34" charset="0"/>
                          <a:cs typeface="Arial" charset="0"/>
                        </a:rPr>
                        <a:t>Philippe NAQUET Jean-Louis MEGE</a:t>
                      </a:r>
                      <a:endParaRPr kumimoji="0" lang="fr-FR" sz="2400" b="0" i="0" u="none" strike="noStrike" cap="none" normalizeH="0" baseline="0" dirty="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r>
              <a:tr h="72938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chemeClr val="tx2"/>
                          </a:solidFill>
                          <a:effectLst/>
                          <a:latin typeface="Maiandra GD" pitchFamily="34" charset="0"/>
                          <a:cs typeface="Arial" charset="0"/>
                        </a:rPr>
                        <a:t>Sciences Juridiques et Politiques</a:t>
                      </a:r>
                      <a:endParaRPr kumimoji="0" lang="fr-FR" sz="2400" b="0" i="0" u="none" strike="noStrike" cap="none" normalizeH="0" baseline="0" dirty="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chemeClr val="tx2"/>
                          </a:solidFill>
                          <a:effectLst/>
                          <a:latin typeface="Maiandra GD" pitchFamily="34" charset="0"/>
                          <a:cs typeface="Arial" charset="0"/>
                        </a:rPr>
                        <a:t>ED 067</a:t>
                      </a:r>
                      <a:endParaRPr kumimoji="0" lang="fr-FR" sz="2400" b="0" i="0" u="none" strike="noStrike" cap="none" normalizeH="0" baseline="0" dirty="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fr-FR" sz="800" b="1" i="0" u="none" strike="noStrike" cap="none" normalizeH="0" baseline="0" dirty="0" smtClean="0">
                          <a:ln>
                            <a:noFill/>
                          </a:ln>
                          <a:solidFill>
                            <a:schemeClr val="tx2"/>
                          </a:solidFill>
                          <a:effectLst/>
                          <a:latin typeface="Arial" charset="0"/>
                        </a:rPr>
                        <a:t>Alexis BUGADA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r>
              <a:tr h="43123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chemeClr val="tx2"/>
                          </a:solidFill>
                          <a:effectLst/>
                          <a:latin typeface="Maiandra GD" pitchFamily="34" charset="0"/>
                          <a:cs typeface="Arial" charset="0"/>
                        </a:rPr>
                        <a:t>Mathématiques et Informatique de Marseille</a:t>
                      </a:r>
                      <a:endParaRPr kumimoji="0" lang="fr-FR" sz="2400" b="0" i="0" u="none" strike="noStrike" cap="none" normalizeH="0" baseline="0" dirty="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chemeClr val="tx2"/>
                          </a:solidFill>
                          <a:effectLst/>
                          <a:latin typeface="Maiandra GD" pitchFamily="34" charset="0"/>
                          <a:cs typeface="Arial" charset="0"/>
                        </a:rPr>
                        <a:t>ED 184</a:t>
                      </a:r>
                      <a:endParaRPr kumimoji="0" lang="fr-FR" sz="2400" b="0" i="0" u="none" strike="noStrike" cap="none" normalizeH="0" baseline="0" dirty="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fr-FR" sz="800" b="1" i="0" u="none" strike="noStrike" cap="none" normalizeH="0" baseline="0" dirty="0" smtClean="0">
                          <a:ln>
                            <a:noFill/>
                          </a:ln>
                          <a:solidFill>
                            <a:schemeClr val="tx2"/>
                          </a:solidFill>
                          <a:effectLst/>
                          <a:latin typeface="Maiandra GD" pitchFamily="34" charset="0"/>
                        </a:rPr>
                        <a:t>Philippe ANGOT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r>
              <a:tr h="43123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chemeClr val="tx2"/>
                          </a:solidFill>
                          <a:effectLst/>
                          <a:latin typeface="Maiandra GD" pitchFamily="34" charset="0"/>
                          <a:cs typeface="Arial" charset="0"/>
                        </a:rPr>
                        <a:t>Sciences Chimiques de Marseille</a:t>
                      </a:r>
                      <a:endParaRPr kumimoji="0" lang="fr-FR" sz="2400" b="0" i="0" u="none" strike="noStrike" cap="none" normalizeH="0" baseline="0" dirty="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chemeClr val="tx2"/>
                          </a:solidFill>
                          <a:effectLst/>
                          <a:latin typeface="Maiandra GD" pitchFamily="34" charset="0"/>
                          <a:cs typeface="Arial" charset="0"/>
                        </a:rPr>
                        <a:t>ED 250</a:t>
                      </a:r>
                      <a:endParaRPr kumimoji="0" lang="fr-FR" sz="2400" b="0" i="0" u="none" strike="noStrike" cap="none" normalizeH="0" baseline="0" dirty="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fr-FR" sz="800" b="1" i="0" u="none" strike="noStrike" cap="none" normalizeH="0" baseline="0" dirty="0" smtClean="0">
                          <a:ln>
                            <a:noFill/>
                          </a:ln>
                          <a:solidFill>
                            <a:schemeClr val="tx2"/>
                          </a:solidFill>
                          <a:effectLst/>
                          <a:latin typeface="Arial" charset="0"/>
                        </a:rPr>
                        <a:t>Frédéric FAGES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r>
              <a:tr h="43123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chemeClr val="tx2"/>
                          </a:solidFill>
                          <a:effectLst/>
                          <a:latin typeface="Maiandra GD" pitchFamily="34" charset="0"/>
                          <a:cs typeface="Arial" charset="0"/>
                        </a:rPr>
                        <a:t>Sciences de l'Environnement</a:t>
                      </a:r>
                      <a:endParaRPr kumimoji="0" lang="fr-FR" sz="2400" b="0" i="0" u="none" strike="noStrike" cap="none" normalizeH="0" baseline="0" dirty="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chemeClr val="tx2"/>
                          </a:solidFill>
                          <a:effectLst/>
                          <a:latin typeface="Maiandra GD" pitchFamily="34" charset="0"/>
                          <a:cs typeface="Arial" charset="0"/>
                        </a:rPr>
                        <a:t>ED 251</a:t>
                      </a:r>
                      <a:endParaRPr kumimoji="0" lang="fr-FR" sz="2400" b="0" i="0" u="none" strike="noStrike" cap="none" normalizeH="0" baseline="0" dirty="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fr-FR" sz="800" b="1" i="0" u="none" strike="noStrike" cap="none" normalizeH="0" baseline="0" dirty="0" smtClean="0">
                          <a:ln>
                            <a:noFill/>
                          </a:ln>
                          <a:solidFill>
                            <a:schemeClr val="tx2"/>
                          </a:solidFill>
                          <a:effectLst/>
                          <a:latin typeface="Maiandra GD" pitchFamily="34" charset="0"/>
                          <a:cs typeface="Arial" charset="0"/>
                        </a:rPr>
                        <a:t>Pierre ROCHETTE</a:t>
                      </a:r>
                      <a:endParaRPr kumimoji="0" lang="fr-FR" sz="2400" b="0" i="0" u="none" strike="noStrike" cap="none" normalizeH="0" baseline="0" dirty="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r>
              <a:tr h="45519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chemeClr val="tx2"/>
                          </a:solidFill>
                          <a:effectLst/>
                          <a:latin typeface="Maiandra GD" pitchFamily="34" charset="0"/>
                          <a:cs typeface="Arial" charset="0"/>
                        </a:rPr>
                        <a:t>Physique et Sciences de la Matière</a:t>
                      </a:r>
                      <a:endParaRPr kumimoji="0" lang="fr-FR" sz="2400" b="0" i="0" u="none" strike="noStrike" cap="none" normalizeH="0" baseline="0" dirty="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000" b="1" i="0" u="none" strike="noStrike" cap="none" normalizeH="0" baseline="0" smtClean="0">
                          <a:ln>
                            <a:noFill/>
                          </a:ln>
                          <a:solidFill>
                            <a:schemeClr val="tx2"/>
                          </a:solidFill>
                          <a:effectLst/>
                          <a:latin typeface="Maiandra GD" pitchFamily="34" charset="0"/>
                          <a:cs typeface="Arial" charset="0"/>
                        </a:rPr>
                        <a:t>ED 352</a:t>
                      </a:r>
                      <a:endParaRPr kumimoji="0" lang="fr-FR" sz="2400" b="0" i="0" u="none" strike="noStrike" cap="none" normalizeH="0" baseline="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fr-FR" sz="800" b="1" i="0" u="none" strike="noStrike" cap="none" normalizeH="0" baseline="0" dirty="0" smtClean="0">
                          <a:ln>
                            <a:noFill/>
                          </a:ln>
                          <a:solidFill>
                            <a:schemeClr val="tx2"/>
                          </a:solidFill>
                          <a:effectLst/>
                          <a:latin typeface="Maiandra GD" pitchFamily="34" charset="0"/>
                        </a:rPr>
                        <a:t>M</a:t>
                      </a:r>
                      <a:r>
                        <a:rPr kumimoji="0" lang="fr-FR" sz="800" b="1" i="0" u="none" strike="noStrike" cap="none" normalizeH="0" baseline="0" smtClean="0">
                          <a:ln>
                            <a:noFill/>
                          </a:ln>
                          <a:solidFill>
                            <a:schemeClr val="tx2"/>
                          </a:solidFill>
                          <a:effectLst/>
                          <a:latin typeface="Maiandra GD" pitchFamily="34" charset="0"/>
                        </a:rPr>
                        <a:t>ossadek</a:t>
                      </a:r>
                      <a:r>
                        <a:rPr kumimoji="0" lang="fr-FR" sz="800" b="1" i="0" u="none" strike="noStrike" cap="none" normalizeH="0" baseline="0" dirty="0" smtClean="0">
                          <a:ln>
                            <a:noFill/>
                          </a:ln>
                          <a:solidFill>
                            <a:schemeClr val="tx2"/>
                          </a:solidFill>
                          <a:effectLst/>
                          <a:latin typeface="Maiandra GD" pitchFamily="34" charset="0"/>
                        </a:rPr>
                        <a:t> TALBY</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r>
              <a:tr h="55102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chemeClr val="tx2"/>
                          </a:solidFill>
                          <a:effectLst/>
                          <a:latin typeface="Maiandra GD" pitchFamily="34" charset="0"/>
                          <a:cs typeface="Arial" charset="0"/>
                        </a:rPr>
                        <a:t>Physique, Modélisation et Sciences pour l'Ingénieur</a:t>
                      </a:r>
                      <a:endParaRPr kumimoji="0" lang="fr-FR" sz="2400" b="0" i="0" u="none" strike="noStrike" cap="none" normalizeH="0" baseline="0" dirty="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chemeClr val="tx2"/>
                          </a:solidFill>
                          <a:effectLst/>
                          <a:latin typeface="Maiandra GD" pitchFamily="34" charset="0"/>
                          <a:cs typeface="Arial" charset="0"/>
                        </a:rPr>
                        <a:t>ED 353</a:t>
                      </a:r>
                      <a:endParaRPr kumimoji="0" lang="fr-FR" sz="2400" b="0" i="0" u="none" strike="noStrike" cap="none" normalizeH="0" baseline="0" dirty="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fr-FR" sz="800" b="1" i="0" u="none" strike="noStrike" cap="none" normalizeH="0" baseline="0" dirty="0" smtClean="0">
                          <a:ln>
                            <a:noFill/>
                          </a:ln>
                          <a:solidFill>
                            <a:schemeClr val="tx2"/>
                          </a:solidFill>
                          <a:effectLst/>
                          <a:latin typeface="Maiandra GD" pitchFamily="34" charset="0"/>
                        </a:rPr>
                        <a:t>Christophe MULLER</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r>
              <a:tr h="359366">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fr-FR" sz="1000" b="1" i="0" u="none" strike="noStrike" cap="none" normalizeH="0" baseline="0" smtClean="0">
                          <a:ln>
                            <a:noFill/>
                          </a:ln>
                          <a:solidFill>
                            <a:schemeClr val="tx2"/>
                          </a:solidFill>
                          <a:effectLst/>
                          <a:latin typeface="Maiandra GD" pitchFamily="34" charset="0"/>
                          <a:cs typeface="Arial" charset="0"/>
                        </a:rPr>
                        <a:t>Langues, Lettres et Arts</a:t>
                      </a:r>
                      <a:endParaRPr kumimoji="0" lang="fr-FR" sz="2400" b="0" i="0" u="none" strike="noStrike" cap="none" normalizeH="0" baseline="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chemeClr val="tx2"/>
                          </a:solidFill>
                          <a:effectLst/>
                          <a:latin typeface="Maiandra GD" pitchFamily="34" charset="0"/>
                          <a:cs typeface="Arial" charset="0"/>
                        </a:rPr>
                        <a:t>ED 354</a:t>
                      </a:r>
                      <a:endParaRPr kumimoji="0" lang="fr-FR" sz="2400" b="0" i="0" u="none" strike="noStrike" cap="none" normalizeH="0" baseline="0" dirty="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fr-FR" sz="800" b="1" i="0" u="none" strike="noStrike" cap="none" normalizeH="0" baseline="0" dirty="0" smtClean="0">
                          <a:ln>
                            <a:noFill/>
                          </a:ln>
                          <a:solidFill>
                            <a:schemeClr val="tx2"/>
                          </a:solidFill>
                          <a:effectLst/>
                          <a:latin typeface="Maiandra GD" pitchFamily="34" charset="0"/>
                          <a:cs typeface="Arial" charset="0"/>
                        </a:rPr>
                        <a:t>Jean-Raymond FANLO</a:t>
                      </a:r>
                      <a:endParaRPr kumimoji="0" lang="fr-FR" sz="2400" b="0" i="0" u="none" strike="noStrike" cap="none" normalizeH="0" baseline="0" dirty="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r>
              <a:tr h="43123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fr-FR" sz="1000" b="1" i="0" u="none" strike="noStrike" cap="none" normalizeH="0" baseline="0" smtClean="0">
                          <a:ln>
                            <a:noFill/>
                          </a:ln>
                          <a:solidFill>
                            <a:schemeClr val="tx2"/>
                          </a:solidFill>
                          <a:effectLst/>
                          <a:latin typeface="Maiandra GD" pitchFamily="34" charset="0"/>
                          <a:cs typeface="Arial" charset="0"/>
                        </a:rPr>
                        <a:t>Espaces, Cultures, Sociétés</a:t>
                      </a:r>
                      <a:endParaRPr kumimoji="0" lang="fr-FR" sz="2400" b="0" i="0" u="none" strike="noStrike" cap="none" normalizeH="0" baseline="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chemeClr val="tx2"/>
                          </a:solidFill>
                          <a:effectLst/>
                          <a:latin typeface="Maiandra GD" pitchFamily="34" charset="0"/>
                          <a:cs typeface="Arial" charset="0"/>
                        </a:rPr>
                        <a:t>ED 355</a:t>
                      </a:r>
                      <a:endParaRPr kumimoji="0" lang="fr-FR" sz="2400" b="0" i="0" u="none" strike="noStrike" cap="none" normalizeH="0" baseline="0" dirty="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fr-FR" sz="800" b="1" i="0" u="none" strike="noStrike" cap="none" normalizeH="0" baseline="0" dirty="0" smtClean="0">
                          <a:ln>
                            <a:noFill/>
                          </a:ln>
                          <a:solidFill>
                            <a:schemeClr val="tx2"/>
                          </a:solidFill>
                          <a:effectLst/>
                          <a:latin typeface="Maiandra GD" pitchFamily="34" charset="0"/>
                        </a:rPr>
                        <a:t>Dominique GARCIA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r>
              <a:tr h="43123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chemeClr val="tx2"/>
                          </a:solidFill>
                          <a:effectLst/>
                          <a:latin typeface="Maiandra GD" pitchFamily="34" charset="0"/>
                          <a:cs typeface="Arial" charset="0"/>
                        </a:rPr>
                        <a:t>Cognition, Langage, Education</a:t>
                      </a:r>
                      <a:endParaRPr kumimoji="0" lang="fr-FR" sz="2400" b="0" i="0" u="none" strike="noStrike" cap="none" normalizeH="0" baseline="0" dirty="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chemeClr val="tx2"/>
                          </a:solidFill>
                          <a:effectLst/>
                          <a:latin typeface="Maiandra GD" pitchFamily="34" charset="0"/>
                          <a:cs typeface="Arial" charset="0"/>
                        </a:rPr>
                        <a:t>ED 356</a:t>
                      </a:r>
                      <a:endParaRPr kumimoji="0" lang="fr-FR" sz="2400" b="0" i="0" u="none" strike="noStrike" cap="none" normalizeH="0" baseline="0" dirty="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fr-FR" sz="800" b="1" i="0" u="none" strike="noStrike" cap="none" normalizeH="0" baseline="0" dirty="0" smtClean="0">
                          <a:ln>
                            <a:noFill/>
                          </a:ln>
                          <a:solidFill>
                            <a:schemeClr val="tx2"/>
                          </a:solidFill>
                          <a:effectLst/>
                          <a:latin typeface="Arial" charset="0"/>
                        </a:rPr>
                        <a:t>Patrick LEMAIRE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r>
              <a:tr h="55102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fr-FR" sz="1000" b="1" i="0" u="none" strike="noStrike" cap="none" normalizeH="0" baseline="0" smtClean="0">
                          <a:ln>
                            <a:noFill/>
                          </a:ln>
                          <a:solidFill>
                            <a:schemeClr val="tx2"/>
                          </a:solidFill>
                          <a:effectLst/>
                          <a:latin typeface="Maiandra GD" pitchFamily="34" charset="0"/>
                          <a:cs typeface="Arial" charset="0"/>
                        </a:rPr>
                        <a:t>Sciences Economiques et de Gestion d'Aix-Marseille</a:t>
                      </a:r>
                      <a:endParaRPr kumimoji="0" lang="fr-FR" sz="2400" b="0" i="0" u="none" strike="noStrike" cap="none" normalizeH="0" baseline="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chemeClr val="tx2"/>
                          </a:solidFill>
                          <a:effectLst/>
                          <a:latin typeface="Maiandra GD" pitchFamily="34" charset="0"/>
                          <a:cs typeface="Arial" charset="0"/>
                        </a:rPr>
                        <a:t>ED 372</a:t>
                      </a:r>
                      <a:endParaRPr kumimoji="0" lang="fr-FR" sz="2400" b="0" i="0" u="none" strike="noStrike" cap="none" normalizeH="0" baseline="0" dirty="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fr-FR" sz="800" b="1" i="0" u="none" strike="noStrike" cap="none" normalizeH="0" baseline="0" dirty="0" smtClean="0">
                          <a:ln>
                            <a:noFill/>
                          </a:ln>
                          <a:solidFill>
                            <a:schemeClr val="tx2"/>
                          </a:solidFill>
                          <a:effectLst/>
                          <a:latin typeface="Maiandra GD" pitchFamily="34" charset="0"/>
                          <a:cs typeface="Arial" charset="0"/>
                        </a:rPr>
                        <a:t>Pierre BATTEAU</a:t>
                      </a:r>
                      <a:endParaRPr kumimoji="0" lang="fr-FR" sz="2400" b="0" i="0" u="none" strike="noStrike" cap="none" normalizeH="0" baseline="0" dirty="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r>
              <a:tr h="43123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fr-FR" sz="1000" b="1" i="0" u="none" strike="noStrike" cap="none" normalizeH="0" baseline="0" smtClean="0">
                          <a:ln>
                            <a:noFill/>
                          </a:ln>
                          <a:solidFill>
                            <a:schemeClr val="tx2"/>
                          </a:solidFill>
                          <a:effectLst/>
                          <a:latin typeface="Maiandra GD" pitchFamily="34" charset="0"/>
                          <a:cs typeface="Arial" charset="0"/>
                        </a:rPr>
                        <a:t>Sciences du Mouvement Humain*     </a:t>
                      </a:r>
                      <a:endParaRPr kumimoji="0" lang="fr-FR" sz="2400" b="0" i="0" u="none" strike="noStrike" cap="none" normalizeH="0" baseline="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000" b="1" i="0" u="none" strike="noStrike" cap="none" normalizeH="0" baseline="0" smtClean="0">
                          <a:ln>
                            <a:noFill/>
                          </a:ln>
                          <a:solidFill>
                            <a:schemeClr val="tx2"/>
                          </a:solidFill>
                          <a:effectLst/>
                          <a:latin typeface="Maiandra GD" pitchFamily="34" charset="0"/>
                          <a:cs typeface="Arial" charset="0"/>
                        </a:rPr>
                        <a:t>ED 463</a:t>
                      </a:r>
                      <a:endParaRPr kumimoji="0" lang="fr-FR" sz="2400" b="0" i="0" u="none" strike="noStrike" cap="none" normalizeH="0" baseline="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fr-FR" sz="800" b="1" i="0" u="none" strike="noStrike" cap="none" normalizeH="0" baseline="0" dirty="0" smtClean="0">
                          <a:ln>
                            <a:noFill/>
                          </a:ln>
                          <a:solidFill>
                            <a:schemeClr val="tx2"/>
                          </a:solidFill>
                          <a:effectLst/>
                          <a:latin typeface="Maiandra GD" pitchFamily="34" charset="0"/>
                          <a:cs typeface="Arial" charset="0"/>
                        </a:rPr>
                        <a:t>Reinoud BOOTSMA</a:t>
                      </a:r>
                      <a:endParaRPr kumimoji="0" lang="fr-FR" sz="2400" b="0" i="0" u="none" strike="noStrike" cap="none" normalizeH="0" baseline="0" dirty="0" smtClean="0">
                        <a:ln>
                          <a:noFill/>
                        </a:ln>
                        <a:solidFill>
                          <a:schemeClr val="tx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r>
            </a:tbl>
          </a:graphicData>
        </a:graphic>
      </p:graphicFrame>
      <p:sp>
        <p:nvSpPr>
          <p:cNvPr id="5" name="ZoneTexte 4"/>
          <p:cNvSpPr txBox="1"/>
          <p:nvPr/>
        </p:nvSpPr>
        <p:spPr>
          <a:xfrm>
            <a:off x="323528" y="2204864"/>
            <a:ext cx="4536504" cy="4893647"/>
          </a:xfrm>
          <a:prstGeom prst="rect">
            <a:avLst/>
          </a:prstGeom>
          <a:noFill/>
        </p:spPr>
        <p:txBody>
          <a:bodyPr wrap="square" rtlCol="0">
            <a:spAutoFit/>
          </a:bodyPr>
          <a:lstStyle/>
          <a:p>
            <a:pPr>
              <a:spcBef>
                <a:spcPct val="50000"/>
              </a:spcBef>
            </a:pPr>
            <a:r>
              <a:rPr lang="fr-FR" sz="2400" b="1" dirty="0" smtClean="0">
                <a:solidFill>
                  <a:srgbClr val="002060"/>
                </a:solidFill>
                <a:latin typeface="Calibri" pitchFamily="34" charset="0"/>
              </a:rPr>
              <a:t>Tous les grands domaines de formation sont représentés:</a:t>
            </a:r>
          </a:p>
          <a:p>
            <a:pPr>
              <a:spcBef>
                <a:spcPct val="50000"/>
              </a:spcBef>
              <a:buFont typeface="Arial" pitchFamily="34" charset="0"/>
              <a:buChar char="•"/>
            </a:pPr>
            <a:r>
              <a:rPr lang="fr-FR" sz="2400" b="1" dirty="0" smtClean="0">
                <a:solidFill>
                  <a:srgbClr val="002060"/>
                </a:solidFill>
              </a:rPr>
              <a:t> </a:t>
            </a:r>
            <a:r>
              <a:rPr lang="fr-FR" sz="2400" b="1" dirty="0" smtClean="0">
                <a:solidFill>
                  <a:srgbClr val="002060"/>
                </a:solidFill>
                <a:latin typeface="Calibri" pitchFamily="34" charset="0"/>
              </a:rPr>
              <a:t>Sciences Humaines et Sociales</a:t>
            </a:r>
          </a:p>
          <a:p>
            <a:pPr>
              <a:spcBef>
                <a:spcPct val="50000"/>
              </a:spcBef>
              <a:buFont typeface="Arial" pitchFamily="34" charset="0"/>
              <a:buChar char="•"/>
            </a:pPr>
            <a:r>
              <a:rPr lang="fr-FR" sz="2400" b="1" dirty="0" smtClean="0">
                <a:solidFill>
                  <a:srgbClr val="002060"/>
                </a:solidFill>
                <a:latin typeface="Calibri" pitchFamily="34" charset="0"/>
              </a:rPr>
              <a:t> Arts, Lettres, Langues</a:t>
            </a:r>
          </a:p>
          <a:p>
            <a:pPr>
              <a:spcBef>
                <a:spcPct val="50000"/>
              </a:spcBef>
              <a:buFont typeface="Arial" pitchFamily="34" charset="0"/>
              <a:buChar char="•"/>
            </a:pPr>
            <a:r>
              <a:rPr lang="fr-FR" sz="2400" b="1" dirty="0" smtClean="0">
                <a:solidFill>
                  <a:srgbClr val="002060"/>
                </a:solidFill>
                <a:latin typeface="Calibri" pitchFamily="34" charset="0"/>
              </a:rPr>
              <a:t> Sciences juridiques, économiques et de gestion</a:t>
            </a:r>
          </a:p>
          <a:p>
            <a:pPr>
              <a:spcBef>
                <a:spcPct val="50000"/>
              </a:spcBef>
              <a:buFont typeface="Arial" pitchFamily="34" charset="0"/>
              <a:buChar char="•"/>
            </a:pPr>
            <a:r>
              <a:rPr lang="fr-FR" sz="2400" b="1" dirty="0" smtClean="0">
                <a:solidFill>
                  <a:srgbClr val="002060"/>
                </a:solidFill>
                <a:latin typeface="Calibri" pitchFamily="34" charset="0"/>
              </a:rPr>
              <a:t> Sciences de la Santé</a:t>
            </a:r>
          </a:p>
          <a:p>
            <a:pPr>
              <a:spcBef>
                <a:spcPct val="50000"/>
              </a:spcBef>
              <a:buFont typeface="Arial" pitchFamily="34" charset="0"/>
              <a:buChar char="•"/>
            </a:pPr>
            <a:r>
              <a:rPr lang="fr-FR" sz="2400" b="1" dirty="0" smtClean="0">
                <a:solidFill>
                  <a:srgbClr val="002060"/>
                </a:solidFill>
                <a:latin typeface="Calibri" pitchFamily="34" charset="0"/>
              </a:rPr>
              <a:t> Sciences et Technologies</a:t>
            </a:r>
          </a:p>
          <a:p>
            <a:pPr>
              <a:spcBef>
                <a:spcPct val="50000"/>
              </a:spcBef>
              <a:buFont typeface="Arial" pitchFamily="34" charset="0"/>
              <a:buChar char="•"/>
            </a:pPr>
            <a:r>
              <a:rPr lang="fr-FR" sz="2400" b="1" dirty="0" smtClean="0">
                <a:solidFill>
                  <a:srgbClr val="002060"/>
                </a:solidFill>
                <a:latin typeface="Calibri" pitchFamily="34" charset="0"/>
              </a:rPr>
              <a:t> STAPS</a:t>
            </a:r>
          </a:p>
          <a:p>
            <a:endParaRPr lang="fr-FR" sz="2400" b="1" dirty="0">
              <a:solidFill>
                <a:srgbClr val="002060"/>
              </a:solidFill>
              <a:latin typeface="Calibri"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197</TotalTime>
  <Words>1344</Words>
  <Application>Microsoft Office PowerPoint</Application>
  <PresentationFormat>Affichage à l'écran (4:3)</PresentationFormat>
  <Paragraphs>165</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Apex</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Utilisateur Windows</dc:creator>
  <cp:lastModifiedBy>Avicenne</cp:lastModifiedBy>
  <cp:revision>71</cp:revision>
  <dcterms:created xsi:type="dcterms:W3CDTF">2012-04-08T14:31:12Z</dcterms:created>
  <dcterms:modified xsi:type="dcterms:W3CDTF">2012-06-16T14:44:18Z</dcterms:modified>
</cp:coreProperties>
</file>