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39"/>
  </p:notesMasterIdLst>
  <p:sldIdLst>
    <p:sldId id="551" r:id="rId3"/>
    <p:sldId id="552" r:id="rId4"/>
    <p:sldId id="558" r:id="rId5"/>
    <p:sldId id="554" r:id="rId6"/>
    <p:sldId id="555" r:id="rId7"/>
    <p:sldId id="556" r:id="rId8"/>
    <p:sldId id="557" r:id="rId9"/>
    <p:sldId id="569" r:id="rId10"/>
    <p:sldId id="570" r:id="rId11"/>
    <p:sldId id="571" r:id="rId12"/>
    <p:sldId id="572" r:id="rId13"/>
    <p:sldId id="573" r:id="rId14"/>
    <p:sldId id="574" r:id="rId15"/>
    <p:sldId id="412" r:id="rId16"/>
    <p:sldId id="543" r:id="rId17"/>
    <p:sldId id="544" r:id="rId18"/>
    <p:sldId id="539" r:id="rId19"/>
    <p:sldId id="540" r:id="rId20"/>
    <p:sldId id="550" r:id="rId21"/>
    <p:sldId id="513" r:id="rId22"/>
    <p:sldId id="477" r:id="rId23"/>
    <p:sldId id="545" r:id="rId24"/>
    <p:sldId id="542" r:id="rId25"/>
    <p:sldId id="546" r:id="rId26"/>
    <p:sldId id="548" r:id="rId27"/>
    <p:sldId id="549" r:id="rId28"/>
    <p:sldId id="547" r:id="rId29"/>
    <p:sldId id="560" r:id="rId30"/>
    <p:sldId id="561" r:id="rId31"/>
    <p:sldId id="562" r:id="rId32"/>
    <p:sldId id="563" r:id="rId33"/>
    <p:sldId id="564" r:id="rId34"/>
    <p:sldId id="565" r:id="rId35"/>
    <p:sldId id="566" r:id="rId36"/>
    <p:sldId id="567" r:id="rId37"/>
    <p:sldId id="568" r:id="rId38"/>
  </p:sldIdLst>
  <p:sldSz cx="9144000" cy="6858000" type="screen4x3"/>
  <p:notesSz cx="6794500" cy="99314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lore Oberhauser" initials="FO" lastIdx="13" clrIdx="0"/>
  <p:cmAuthor id="1" name="Jean Paul Caverni" initials="JPC" lastIdx="1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960F"/>
    <a:srgbClr val="703800"/>
    <a:srgbClr val="385D8A"/>
    <a:srgbClr val="2E6CB8"/>
    <a:srgbClr val="964B00"/>
    <a:srgbClr val="CE7674"/>
    <a:srgbClr val="44B4E6"/>
    <a:srgbClr val="82A5D0"/>
    <a:srgbClr val="D4D393"/>
    <a:srgbClr val="5887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03" autoAdjust="0"/>
    <p:restoredTop sz="98115" autoAdjust="0"/>
  </p:normalViewPr>
  <p:slideViewPr>
    <p:cSldViewPr snapToGrid="0">
      <p:cViewPr>
        <p:scale>
          <a:sx n="75" d="100"/>
          <a:sy n="75" d="100"/>
        </p:scale>
        <p:origin x="-2052" y="-912"/>
      </p:cViewPr>
      <p:guideLst>
        <p:guide orient="horz" pos="3787"/>
        <p:guide pos="5631"/>
        <p:guide pos="306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F4DE542-D7CB-4AA4-8038-9285D6038DF6}" type="datetimeFigureOut">
              <a:rPr lang="fr-FR"/>
              <a:pPr>
                <a:defRPr/>
              </a:pPr>
              <a:t>16/06/2012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2C739BF-E0BD-49CA-87DF-0252F5C025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77445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29A15CC-29C2-450F-8554-B2DFC5417D38}" type="slidenum">
              <a:rPr lang="fr-F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604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C846BE3-FB02-4275-863F-70C53FF97532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604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C846BE3-FB02-4275-863F-70C53FF97532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604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C846BE3-FB02-4275-863F-70C53FF97532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604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C846BE3-FB02-4275-863F-70C53FF97532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604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C846BE3-FB02-4275-863F-70C53FF97532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604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C846BE3-FB02-4275-863F-70C53FF97532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604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C846BE3-FB02-4275-863F-70C53FF97532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9B9F1-8EAD-4FB7-A092-20DC21A5E11B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9B9F1-8EAD-4FB7-A092-20DC21A5E11B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9B9F1-8EAD-4FB7-A092-20DC21A5E11B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latin typeface="Arial" pitchFamily="34" charset="0"/>
                <a:cs typeface="Arial" pitchFamily="34" charset="0"/>
              </a:rPr>
              <a:t>RESEARCH : The AMU in the top 100 research universities worldwide</a:t>
            </a:r>
          </a:p>
          <a:p>
            <a:pPr marL="266700" indent="-266700" fontAlgn="auto">
              <a:spcBef>
                <a:spcPts val="0"/>
              </a:spcBef>
              <a:spcAft>
                <a:spcPts val="500"/>
              </a:spcAft>
              <a:buFont typeface="Arial" pitchFamily="34" charset="0"/>
              <a:buChar char="•"/>
              <a:defRPr/>
            </a:pPr>
            <a:r>
              <a:rPr lang="en-US" sz="1050" i="1" dirty="0" smtClean="0">
                <a:latin typeface="Arial" pitchFamily="34" charset="0"/>
                <a:cs typeface="Arial" pitchFamily="34" charset="0"/>
              </a:rPr>
              <a:t>A global player in our 5 thematic priorities</a:t>
            </a:r>
          </a:p>
          <a:p>
            <a:pPr marL="266700" indent="-266700" fontAlgn="auto">
              <a:spcBef>
                <a:spcPts val="0"/>
              </a:spcBef>
              <a:spcAft>
                <a:spcPts val="500"/>
              </a:spcAft>
              <a:buFont typeface="Arial" pitchFamily="34" charset="0"/>
              <a:buChar char="•"/>
              <a:defRPr/>
            </a:pPr>
            <a:r>
              <a:rPr lang="en-US" sz="1050" i="1" dirty="0" smtClean="0">
                <a:latin typeface="Arial" pitchFamily="34" charset="0"/>
                <a:cs typeface="Arial" pitchFamily="34" charset="0"/>
              </a:rPr>
              <a:t>A competitive HR policy</a:t>
            </a:r>
          </a:p>
          <a:p>
            <a:pPr marL="266700" indent="-2667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050" i="1" dirty="0" smtClean="0">
                <a:latin typeface="Arial" pitchFamily="34" charset="0"/>
                <a:cs typeface="Arial" pitchFamily="34" charset="0"/>
              </a:rPr>
              <a:t>World renowned infrastructures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latin typeface="Arial" pitchFamily="34" charset="0"/>
                <a:cs typeface="Arial" pitchFamily="34" charset="0"/>
              </a:rPr>
              <a:t>EDUCATION : </a:t>
            </a:r>
            <a:r>
              <a:rPr lang="en-US" sz="1050" b="1" i="1" dirty="0" smtClean="0">
                <a:latin typeface="Arial" pitchFamily="34" charset="0"/>
                <a:cs typeface="Arial" pitchFamily="34" charset="0"/>
              </a:rPr>
              <a:t>The Excellence Academy as an international flagship</a:t>
            </a:r>
          </a:p>
          <a:p>
            <a:pPr marL="266700" indent="-266700" fontAlgn="auto">
              <a:spcBef>
                <a:spcPts val="0"/>
              </a:spcBef>
              <a:spcAft>
                <a:spcPts val="500"/>
              </a:spcAft>
              <a:buFont typeface="Arial" pitchFamily="34" charset="0"/>
              <a:buChar char="•"/>
              <a:defRPr/>
            </a:pPr>
            <a:r>
              <a:rPr lang="en-US" sz="1050" i="1" dirty="0" smtClean="0">
                <a:latin typeface="Arial" pitchFamily="34" charset="0"/>
                <a:cs typeface="Arial" pitchFamily="34" charset="0"/>
              </a:rPr>
              <a:t>World class degrees of excellence </a:t>
            </a:r>
          </a:p>
          <a:p>
            <a:pPr marL="266700" indent="-266700" fontAlgn="auto">
              <a:spcBef>
                <a:spcPts val="0"/>
              </a:spcBef>
              <a:spcAft>
                <a:spcPts val="500"/>
              </a:spcAft>
              <a:buFont typeface="Arial" pitchFamily="34" charset="0"/>
              <a:buChar char="•"/>
              <a:defRPr/>
            </a:pPr>
            <a:r>
              <a:rPr lang="fr-FR" sz="1050" i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1050" i="1" dirty="0" smtClean="0">
                <a:latin typeface="Arial" pitchFamily="34" charset="0"/>
                <a:cs typeface="Arial" pitchFamily="34" charset="0"/>
              </a:rPr>
              <a:t>pull-effect on pedagogical innovation throughout AMU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latin typeface="Arial" pitchFamily="34" charset="0"/>
                <a:cs typeface="Arial" pitchFamily="34" charset="0"/>
              </a:rPr>
              <a:t>SOCIO-ECONOMIC IMPACT : </a:t>
            </a:r>
            <a:r>
              <a:rPr lang="en-US" sz="1050" b="1" i="1" dirty="0" smtClean="0">
                <a:latin typeface="Arial" pitchFamily="34" charset="0"/>
                <a:cs typeface="Arial" pitchFamily="34" charset="0"/>
              </a:rPr>
              <a:t>Collaborative research and technology transfer pushed to a new level</a:t>
            </a:r>
          </a:p>
          <a:p>
            <a:pPr marL="266700" indent="-266700" fontAlgn="auto">
              <a:spcBef>
                <a:spcPts val="0"/>
              </a:spcBef>
              <a:spcAft>
                <a:spcPts val="500"/>
              </a:spcAft>
              <a:buFont typeface="Arial" pitchFamily="34" charset="0"/>
              <a:buChar char="•"/>
              <a:defRPr/>
            </a:pPr>
            <a:r>
              <a:rPr lang="en-US" sz="1050" i="1" dirty="0" smtClean="0">
                <a:latin typeface="Arial" pitchFamily="34" charset="0"/>
                <a:cs typeface="Arial" pitchFamily="34" charset="0"/>
              </a:rPr>
              <a:t>A role model for public-private research</a:t>
            </a:r>
          </a:p>
          <a:p>
            <a:pPr marL="266700" indent="-266700" fontAlgn="auto">
              <a:spcBef>
                <a:spcPts val="0"/>
              </a:spcBef>
              <a:spcAft>
                <a:spcPts val="500"/>
              </a:spcAft>
              <a:buFont typeface="Arial" pitchFamily="34" charset="0"/>
              <a:buChar char="•"/>
              <a:defRPr/>
            </a:pPr>
            <a:r>
              <a:rPr lang="en-US" sz="1050" i="1" dirty="0" smtClean="0">
                <a:latin typeface="Arial" pitchFamily="34" charset="0"/>
                <a:cs typeface="Arial" pitchFamily="34" charset="0"/>
              </a:rPr>
              <a:t>Technology transfer as a deeply ingrained culture</a:t>
            </a:r>
          </a:p>
        </p:txBody>
      </p:sp>
      <p:sp>
        <p:nvSpPr>
          <p:cNvPr id="532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3E5BBB-183E-43B0-873A-D5D43076E916}" type="slidenum">
              <a:rPr lang="fr-F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52CC7B8-A1BB-4D68-9FE9-3FBEE5A40D1A}" type="slidenum">
              <a:rPr lang="fr-F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604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C846BE3-FB02-4275-863F-70C53FF97532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C9707-3468-4D97-B2F3-60D30ABF794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38A3B-AA32-465E-8592-09425180C1C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C4FE0-AB4D-439D-BAD3-3B8084D6C58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5909F-42E1-4506-91A2-CA24376F51F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7B076-45BD-45CF-8496-2739D950AB9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A21E1-9A3E-47F3-9BE9-1A17B6EBE59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77800" indent="-168275"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 marL="360363" indent="-185738"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 marL="538163" indent="-177800"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 marL="719138" indent="-174625"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7929563" y="6356350"/>
            <a:ext cx="7572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77200-729F-406E-87FA-E830D61E192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2EBE3-375A-4DF6-B0A6-070B47D8917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557349"/>
          </a:xfrm>
        </p:spPr>
        <p:txBody>
          <a:bodyPr/>
          <a:lstStyle>
            <a:lvl1pPr marL="177800" indent="-168275">
              <a:defRPr sz="1400">
                <a:solidFill>
                  <a:schemeClr val="tx2">
                    <a:lumMod val="75000"/>
                  </a:schemeClr>
                </a:solidFill>
              </a:defRPr>
            </a:lvl1pPr>
            <a:lvl2pPr marL="360363" indent="-185738">
              <a:defRPr sz="1400">
                <a:solidFill>
                  <a:schemeClr val="tx2">
                    <a:lumMod val="75000"/>
                  </a:schemeClr>
                </a:solidFill>
              </a:defRPr>
            </a:lvl2pPr>
            <a:lvl3pPr marL="538163" indent="-177800">
              <a:defRPr sz="1400">
                <a:solidFill>
                  <a:schemeClr val="tx2">
                    <a:lumMod val="75000"/>
                  </a:schemeClr>
                </a:solidFill>
              </a:defRPr>
            </a:lvl3pPr>
            <a:lvl4pPr marL="719138" indent="-174625">
              <a:defRPr sz="14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557349"/>
          </a:xfrm>
        </p:spPr>
        <p:txBody>
          <a:bodyPr/>
          <a:lstStyle>
            <a:lvl1pPr marL="177800" indent="-168275">
              <a:defRPr sz="1400">
                <a:solidFill>
                  <a:schemeClr val="tx2">
                    <a:lumMod val="75000"/>
                  </a:schemeClr>
                </a:solidFill>
              </a:defRPr>
            </a:lvl1pPr>
            <a:lvl2pPr marL="360363" indent="-185738">
              <a:defRPr sz="1400">
                <a:solidFill>
                  <a:schemeClr val="tx2">
                    <a:lumMod val="75000"/>
                  </a:schemeClr>
                </a:solidFill>
              </a:defRPr>
            </a:lvl2pPr>
            <a:lvl3pPr marL="538163" indent="-177800">
              <a:defRPr sz="1400">
                <a:solidFill>
                  <a:schemeClr val="tx2">
                    <a:lumMod val="75000"/>
                  </a:schemeClr>
                </a:solidFill>
              </a:defRPr>
            </a:lvl3pPr>
            <a:lvl4pPr marL="719138" indent="-174625">
              <a:defRPr sz="14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7929563" y="6356350"/>
            <a:ext cx="7572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3D8C8-0761-4B6B-BE02-0FB8B46660C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7678"/>
            <a:ext cx="4040188" cy="584775"/>
          </a:xfrm>
        </p:spPr>
        <p:txBody>
          <a:bodyPr anchor="b"/>
          <a:lstStyle>
            <a:lvl1pPr marL="0" indent="0">
              <a:buNone/>
              <a:defRPr sz="16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943659"/>
            <a:ext cx="4040188" cy="1557349"/>
          </a:xfrm>
        </p:spPr>
        <p:txBody>
          <a:bodyPr/>
          <a:lstStyle>
            <a:lvl1pPr marL="177800" indent="-168275">
              <a:defRPr sz="1400">
                <a:solidFill>
                  <a:schemeClr val="tx2">
                    <a:lumMod val="75000"/>
                  </a:schemeClr>
                </a:solidFill>
              </a:defRPr>
            </a:lvl1pPr>
            <a:lvl2pPr marL="360363" indent="-185738">
              <a:defRPr sz="1400">
                <a:solidFill>
                  <a:schemeClr val="tx2">
                    <a:lumMod val="75000"/>
                  </a:schemeClr>
                </a:solidFill>
              </a:defRPr>
            </a:lvl2pPr>
            <a:lvl3pPr marL="538163" indent="-177800">
              <a:defRPr sz="1400">
                <a:solidFill>
                  <a:schemeClr val="tx2">
                    <a:lumMod val="75000"/>
                  </a:schemeClr>
                </a:solidFill>
              </a:defRPr>
            </a:lvl3pPr>
            <a:lvl4pPr marL="719138" indent="-174625">
              <a:defRPr sz="14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157678"/>
            <a:ext cx="4041775" cy="584775"/>
          </a:xfrm>
        </p:spPr>
        <p:txBody>
          <a:bodyPr anchor="b"/>
          <a:lstStyle>
            <a:lvl1pPr marL="0" indent="0">
              <a:buNone/>
              <a:defRPr sz="16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943659"/>
            <a:ext cx="4041775" cy="1557349"/>
          </a:xfrm>
        </p:spPr>
        <p:txBody>
          <a:bodyPr/>
          <a:lstStyle>
            <a:lvl1pPr marL="177800" indent="-168275">
              <a:defRPr sz="1400">
                <a:solidFill>
                  <a:schemeClr val="tx2">
                    <a:lumMod val="75000"/>
                  </a:schemeClr>
                </a:solidFill>
              </a:defRPr>
            </a:lvl1pPr>
            <a:lvl2pPr marL="360363" indent="-185738">
              <a:defRPr sz="1400">
                <a:solidFill>
                  <a:schemeClr val="tx2">
                    <a:lumMod val="75000"/>
                  </a:schemeClr>
                </a:solidFill>
              </a:defRPr>
            </a:lvl2pPr>
            <a:lvl3pPr marL="538163" indent="-177800">
              <a:defRPr sz="1400">
                <a:solidFill>
                  <a:schemeClr val="tx2">
                    <a:lumMod val="75000"/>
                  </a:schemeClr>
                </a:solidFill>
              </a:defRPr>
            </a:lvl3pPr>
            <a:lvl4pPr marL="719138" indent="-174625">
              <a:defRPr sz="14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7929563" y="6356350"/>
            <a:ext cx="7572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E514A-C096-4BE4-846B-FBB8DBD8243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8"/>
          <p:cNvCxnSpPr/>
          <p:nvPr userDrawn="1"/>
        </p:nvCxnSpPr>
        <p:spPr>
          <a:xfrm>
            <a:off x="468313" y="1938338"/>
            <a:ext cx="4032250" cy="0"/>
          </a:xfrm>
          <a:prstGeom prst="line">
            <a:avLst/>
          </a:prstGeom>
          <a:ln w="12700">
            <a:solidFill>
              <a:srgbClr val="3E4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9"/>
          <p:cNvCxnSpPr/>
          <p:nvPr userDrawn="1"/>
        </p:nvCxnSpPr>
        <p:spPr>
          <a:xfrm>
            <a:off x="4643438" y="1938338"/>
            <a:ext cx="4032250" cy="0"/>
          </a:xfrm>
          <a:prstGeom prst="line">
            <a:avLst/>
          </a:prstGeom>
          <a:ln w="12700">
            <a:solidFill>
              <a:srgbClr val="3E4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01694"/>
            <a:ext cx="4040188" cy="584775"/>
          </a:xfrm>
        </p:spPr>
        <p:txBody>
          <a:bodyPr anchor="b"/>
          <a:lstStyle>
            <a:lvl1pPr marL="0" indent="0">
              <a:buNone/>
              <a:defRPr sz="16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087675"/>
            <a:ext cx="4040188" cy="1557349"/>
          </a:xfrm>
        </p:spPr>
        <p:txBody>
          <a:bodyPr/>
          <a:lstStyle>
            <a:lvl1pPr marL="177800" indent="-168275">
              <a:defRPr sz="1400">
                <a:solidFill>
                  <a:schemeClr val="tx2">
                    <a:lumMod val="75000"/>
                  </a:schemeClr>
                </a:solidFill>
              </a:defRPr>
            </a:lvl1pPr>
            <a:lvl2pPr marL="360363" indent="-185738">
              <a:defRPr sz="1400">
                <a:solidFill>
                  <a:schemeClr val="tx2">
                    <a:lumMod val="75000"/>
                  </a:schemeClr>
                </a:solidFill>
              </a:defRPr>
            </a:lvl2pPr>
            <a:lvl3pPr marL="538163" indent="-177800">
              <a:defRPr sz="1400">
                <a:solidFill>
                  <a:schemeClr val="tx2">
                    <a:lumMod val="75000"/>
                  </a:schemeClr>
                </a:solidFill>
              </a:defRPr>
            </a:lvl3pPr>
            <a:lvl4pPr marL="719138" indent="-174625">
              <a:defRPr sz="14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301694"/>
            <a:ext cx="4041775" cy="584775"/>
          </a:xfrm>
        </p:spPr>
        <p:txBody>
          <a:bodyPr anchor="b"/>
          <a:lstStyle>
            <a:lvl1pPr marL="0" indent="0">
              <a:buNone/>
              <a:defRPr sz="16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087675"/>
            <a:ext cx="4041775" cy="1557349"/>
          </a:xfrm>
        </p:spPr>
        <p:txBody>
          <a:bodyPr/>
          <a:lstStyle>
            <a:lvl1pPr marL="177800" indent="-168275">
              <a:defRPr sz="1400">
                <a:solidFill>
                  <a:schemeClr val="tx2">
                    <a:lumMod val="75000"/>
                  </a:schemeClr>
                </a:solidFill>
              </a:defRPr>
            </a:lvl1pPr>
            <a:lvl2pPr marL="360363" indent="-185738">
              <a:defRPr sz="1400">
                <a:solidFill>
                  <a:schemeClr val="tx2">
                    <a:lumMod val="75000"/>
                  </a:schemeClr>
                </a:solidFill>
              </a:defRPr>
            </a:lvl2pPr>
            <a:lvl3pPr marL="538163" indent="-177800">
              <a:defRPr sz="1400">
                <a:solidFill>
                  <a:schemeClr val="tx2">
                    <a:lumMod val="75000"/>
                  </a:schemeClr>
                </a:solidFill>
              </a:defRPr>
            </a:lvl3pPr>
            <a:lvl4pPr marL="719138" indent="-174625">
              <a:defRPr sz="14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7929563" y="6356350"/>
            <a:ext cx="7572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527FB-399D-4A47-94DA-09964BFC7EB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77800" indent="-168275"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 marL="360363" indent="-185738"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 marL="538163" indent="-177800"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 marL="719138" indent="-174625"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7929563" y="6356350"/>
            <a:ext cx="7572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70BC0-36F3-4A50-89A5-3E6D7F06669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02163" y="1628775"/>
            <a:ext cx="4146550" cy="4968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8" name="AutoShape 8"/>
          <p:cNvSpPr>
            <a:spLocks noChangeArrowheads="1"/>
          </p:cNvSpPr>
          <p:nvPr userDrawn="1"/>
        </p:nvSpPr>
        <p:spPr bwMode="auto">
          <a:xfrm>
            <a:off x="395288" y="1630363"/>
            <a:ext cx="4392612" cy="4997450"/>
          </a:xfrm>
          <a:prstGeom prst="homePlate">
            <a:avLst>
              <a:gd name="adj" fmla="val 10864"/>
            </a:avLst>
          </a:prstGeom>
          <a:solidFill>
            <a:srgbClr val="D4D5DE"/>
          </a:solidFill>
          <a:ln w="9525">
            <a:noFill/>
            <a:miter lim="800000"/>
            <a:headEnd/>
            <a:tailEnd/>
          </a:ln>
        </p:spPr>
        <p:txBody>
          <a:bodyPr wrap="none" lIns="93296" tIns="46648" rIns="93296" bIns="46648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307777"/>
          </a:xfrm>
        </p:spPr>
        <p:txBody>
          <a:bodyPr anchor="b"/>
          <a:lstStyle>
            <a:lvl1pPr marL="0" indent="0">
              <a:buNone/>
              <a:defRPr sz="14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705735"/>
            <a:ext cx="4040188" cy="1163395"/>
          </a:xfrm>
        </p:spPr>
        <p:txBody>
          <a:bodyPr/>
          <a:lstStyle>
            <a:lvl1pPr marL="177800" indent="-168275">
              <a:defRPr sz="1200">
                <a:solidFill>
                  <a:schemeClr val="tx2">
                    <a:lumMod val="75000"/>
                  </a:schemeClr>
                </a:solidFill>
              </a:defRPr>
            </a:lvl1pPr>
            <a:lvl2pPr marL="360363" indent="-185738">
              <a:defRPr sz="1200">
                <a:solidFill>
                  <a:schemeClr val="tx2">
                    <a:lumMod val="75000"/>
                  </a:schemeClr>
                </a:solidFill>
              </a:defRPr>
            </a:lvl2pPr>
            <a:lvl3pPr marL="538163" indent="-177800">
              <a:defRPr sz="1200">
                <a:solidFill>
                  <a:schemeClr val="tx2">
                    <a:lumMod val="75000"/>
                  </a:schemeClr>
                </a:solidFill>
              </a:defRPr>
            </a:lvl3pPr>
            <a:lvl4pPr marL="719138" indent="-174625">
              <a:defRPr sz="1200">
                <a:solidFill>
                  <a:schemeClr val="tx2">
                    <a:lumMod val="75000"/>
                  </a:schemeClr>
                </a:solidFill>
              </a:defRPr>
            </a:lvl4pPr>
            <a:lvl5pPr marL="1166813" indent="-228600">
              <a:defRPr sz="12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307777"/>
          </a:xfrm>
        </p:spPr>
        <p:txBody>
          <a:bodyPr anchor="b"/>
          <a:lstStyle>
            <a:lvl1pPr marL="0" indent="0">
              <a:buNone/>
              <a:defRPr sz="14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705735"/>
            <a:ext cx="4041775" cy="1163395"/>
          </a:xfrm>
        </p:spPr>
        <p:txBody>
          <a:bodyPr/>
          <a:lstStyle>
            <a:lvl1pPr marL="177800" indent="-168275">
              <a:defRPr sz="1200">
                <a:solidFill>
                  <a:schemeClr val="tx2">
                    <a:lumMod val="75000"/>
                  </a:schemeClr>
                </a:solidFill>
              </a:defRPr>
            </a:lvl1pPr>
            <a:lvl2pPr marL="360363" indent="-185738">
              <a:defRPr sz="1200">
                <a:solidFill>
                  <a:schemeClr val="tx2">
                    <a:lumMod val="75000"/>
                  </a:schemeClr>
                </a:solidFill>
              </a:defRPr>
            </a:lvl2pPr>
            <a:lvl3pPr marL="538163" indent="-177800">
              <a:defRPr sz="1200">
                <a:solidFill>
                  <a:schemeClr val="tx2">
                    <a:lumMod val="75000"/>
                  </a:schemeClr>
                </a:solidFill>
              </a:defRPr>
            </a:lvl3pPr>
            <a:lvl4pPr marL="719138" indent="-174625">
              <a:defRPr sz="1200">
                <a:solidFill>
                  <a:schemeClr val="tx2">
                    <a:lumMod val="75000"/>
                  </a:schemeClr>
                </a:solidFill>
              </a:defRPr>
            </a:lvl4pPr>
            <a:lvl5pPr marL="1166813" indent="-228600">
              <a:defRPr sz="12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7929563" y="6356350"/>
            <a:ext cx="7572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9C57F-CCA0-4C7A-95C6-8E206CCD55F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7929563" y="6356350"/>
            <a:ext cx="7572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A52A2-6F8A-405C-A6B0-85B4403DA90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 txBox="1">
            <a:spLocks/>
          </p:cNvSpPr>
          <p:nvPr userDrawn="1"/>
        </p:nvSpPr>
        <p:spPr>
          <a:xfrm>
            <a:off x="457200" y="5929313"/>
            <a:ext cx="8258175" cy="365125"/>
          </a:xfrm>
          <a:prstGeom prst="rect">
            <a:avLst/>
          </a:prstGeom>
        </p:spPr>
        <p:txBody>
          <a:bodyPr anchor="b"/>
          <a:lstStyle>
            <a:lvl1pPr>
              <a:defRPr sz="1000"/>
            </a:lvl1pPr>
          </a:lstStyle>
          <a:p>
            <a:pPr marL="174625" indent="-174625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prstClr val="black">
                    <a:tint val="75000"/>
                  </a:prstClr>
                </a:solidFill>
                <a:latin typeface="+mn-lt"/>
              </a:rPr>
              <a:t>…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429375"/>
            <a:ext cx="7329488" cy="292100"/>
          </a:xfrm>
          <a:prstGeom prst="rect">
            <a:avLst/>
          </a:prstGeom>
        </p:spPr>
        <p:txBody>
          <a:bodyPr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7929563" y="6356350"/>
            <a:ext cx="7572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1C163-831D-4C7D-B954-40E5AAD8F86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C3E69-FA76-4487-8D63-2356EA633C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47BDF-0AF7-4CDE-8C17-265075FA879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5A23A-C420-479F-B233-345CEF77F98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A9105-E2FE-47C7-8121-8154719733C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r 9"/>
          <p:cNvGrpSpPr/>
          <p:nvPr userDrawn="1"/>
        </p:nvGrpSpPr>
        <p:grpSpPr>
          <a:xfrm>
            <a:off x="1" y="0"/>
            <a:ext cx="9144000" cy="6876000"/>
            <a:chOff x="1" y="0"/>
            <a:chExt cx="9144000" cy="6876000"/>
          </a:xfrm>
        </p:grpSpPr>
        <p:pic>
          <p:nvPicPr>
            <p:cNvPr id="11" name="Image 10" descr="fond_titre.gif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988" t="13089" r="20146" b="21875"/>
            <a:stretch/>
          </p:blipFill>
          <p:spPr>
            <a:xfrm>
              <a:off x="1" y="0"/>
              <a:ext cx="9144000" cy="6876000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 userDrawn="1"/>
          </p:nvSpPr>
          <p:spPr>
            <a:xfrm>
              <a:off x="1460500" y="2120900"/>
              <a:ext cx="5993848" cy="22225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6" name="Titre 15"/>
          <p:cNvSpPr>
            <a:spLocks noGrp="1"/>
          </p:cNvSpPr>
          <p:nvPr>
            <p:ph type="title" hasCustomPrompt="1"/>
          </p:nvPr>
        </p:nvSpPr>
        <p:spPr>
          <a:xfrm>
            <a:off x="1080000" y="1800000"/>
            <a:ext cx="6515101" cy="1231106"/>
          </a:xfrm>
        </p:spPr>
        <p:txBody>
          <a:bodyPr lIns="0" tIns="0" bIns="0" anchor="t">
            <a:spAutoFit/>
          </a:bodyPr>
          <a:lstStyle>
            <a:lvl1pPr>
              <a:defRPr sz="4000" b="1" cap="all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pic>
        <p:nvPicPr>
          <p:cNvPr id="17" name="Image 16" descr="Logo-AMU_fond_fonce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159" y="5642125"/>
            <a:ext cx="2882155" cy="98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358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CB85A-FE78-475C-A006-00E9741E2B0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557349"/>
          </a:xfrm>
        </p:spPr>
        <p:txBody>
          <a:bodyPr/>
          <a:lstStyle>
            <a:lvl1pPr marL="177800" indent="-168275">
              <a:defRPr sz="1400">
                <a:solidFill>
                  <a:schemeClr val="tx2">
                    <a:lumMod val="75000"/>
                  </a:schemeClr>
                </a:solidFill>
              </a:defRPr>
            </a:lvl1pPr>
            <a:lvl2pPr marL="360363" indent="-185738">
              <a:defRPr sz="1400">
                <a:solidFill>
                  <a:schemeClr val="tx2">
                    <a:lumMod val="75000"/>
                  </a:schemeClr>
                </a:solidFill>
              </a:defRPr>
            </a:lvl2pPr>
            <a:lvl3pPr marL="538163" indent="-177800">
              <a:defRPr sz="1400">
                <a:solidFill>
                  <a:schemeClr val="tx2">
                    <a:lumMod val="75000"/>
                  </a:schemeClr>
                </a:solidFill>
              </a:defRPr>
            </a:lvl3pPr>
            <a:lvl4pPr marL="719138" indent="-174625">
              <a:defRPr sz="14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557349"/>
          </a:xfrm>
        </p:spPr>
        <p:txBody>
          <a:bodyPr/>
          <a:lstStyle>
            <a:lvl1pPr marL="177800" indent="-168275">
              <a:defRPr sz="1400">
                <a:solidFill>
                  <a:schemeClr val="tx2">
                    <a:lumMod val="75000"/>
                  </a:schemeClr>
                </a:solidFill>
              </a:defRPr>
            </a:lvl1pPr>
            <a:lvl2pPr marL="360363" indent="-185738">
              <a:defRPr sz="1400">
                <a:solidFill>
                  <a:schemeClr val="tx2">
                    <a:lumMod val="75000"/>
                  </a:schemeClr>
                </a:solidFill>
              </a:defRPr>
            </a:lvl2pPr>
            <a:lvl3pPr marL="538163" indent="-177800">
              <a:defRPr sz="1400">
                <a:solidFill>
                  <a:schemeClr val="tx2">
                    <a:lumMod val="75000"/>
                  </a:schemeClr>
                </a:solidFill>
              </a:defRPr>
            </a:lvl3pPr>
            <a:lvl4pPr marL="719138" indent="-174625">
              <a:defRPr sz="14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7929563" y="6356350"/>
            <a:ext cx="7572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B3FD8-49C2-4A90-B1F0-C1BECE62809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7678"/>
            <a:ext cx="4040188" cy="584775"/>
          </a:xfrm>
        </p:spPr>
        <p:txBody>
          <a:bodyPr anchor="b"/>
          <a:lstStyle>
            <a:lvl1pPr marL="0" indent="0">
              <a:buNone/>
              <a:defRPr sz="16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943659"/>
            <a:ext cx="4040188" cy="1557349"/>
          </a:xfrm>
        </p:spPr>
        <p:txBody>
          <a:bodyPr/>
          <a:lstStyle>
            <a:lvl1pPr marL="177800" indent="-168275">
              <a:defRPr sz="1400">
                <a:solidFill>
                  <a:schemeClr val="tx2">
                    <a:lumMod val="75000"/>
                  </a:schemeClr>
                </a:solidFill>
              </a:defRPr>
            </a:lvl1pPr>
            <a:lvl2pPr marL="360363" indent="-185738">
              <a:defRPr sz="1400">
                <a:solidFill>
                  <a:schemeClr val="tx2">
                    <a:lumMod val="75000"/>
                  </a:schemeClr>
                </a:solidFill>
              </a:defRPr>
            </a:lvl2pPr>
            <a:lvl3pPr marL="538163" indent="-177800">
              <a:defRPr sz="1400">
                <a:solidFill>
                  <a:schemeClr val="tx2">
                    <a:lumMod val="75000"/>
                  </a:schemeClr>
                </a:solidFill>
              </a:defRPr>
            </a:lvl3pPr>
            <a:lvl4pPr marL="719138" indent="-174625">
              <a:defRPr sz="14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157678"/>
            <a:ext cx="4041775" cy="584775"/>
          </a:xfrm>
        </p:spPr>
        <p:txBody>
          <a:bodyPr anchor="b"/>
          <a:lstStyle>
            <a:lvl1pPr marL="0" indent="0">
              <a:buNone/>
              <a:defRPr sz="16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943659"/>
            <a:ext cx="4041775" cy="1557349"/>
          </a:xfrm>
        </p:spPr>
        <p:txBody>
          <a:bodyPr/>
          <a:lstStyle>
            <a:lvl1pPr marL="177800" indent="-168275">
              <a:defRPr sz="1400">
                <a:solidFill>
                  <a:schemeClr val="tx2">
                    <a:lumMod val="75000"/>
                  </a:schemeClr>
                </a:solidFill>
              </a:defRPr>
            </a:lvl1pPr>
            <a:lvl2pPr marL="360363" indent="-185738">
              <a:defRPr sz="1400">
                <a:solidFill>
                  <a:schemeClr val="tx2">
                    <a:lumMod val="75000"/>
                  </a:schemeClr>
                </a:solidFill>
              </a:defRPr>
            </a:lvl2pPr>
            <a:lvl3pPr marL="538163" indent="-177800">
              <a:defRPr sz="1400">
                <a:solidFill>
                  <a:schemeClr val="tx2">
                    <a:lumMod val="75000"/>
                  </a:schemeClr>
                </a:solidFill>
              </a:defRPr>
            </a:lvl3pPr>
            <a:lvl4pPr marL="719138" indent="-174625">
              <a:defRPr sz="14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7929563" y="6356350"/>
            <a:ext cx="7572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3EE7D-7665-4243-B213-0A4D5AE0AA6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8"/>
          <p:cNvCxnSpPr/>
          <p:nvPr userDrawn="1"/>
        </p:nvCxnSpPr>
        <p:spPr>
          <a:xfrm>
            <a:off x="468313" y="1938338"/>
            <a:ext cx="4032250" cy="0"/>
          </a:xfrm>
          <a:prstGeom prst="line">
            <a:avLst/>
          </a:prstGeom>
          <a:ln w="12700">
            <a:solidFill>
              <a:srgbClr val="3E4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9"/>
          <p:cNvCxnSpPr/>
          <p:nvPr userDrawn="1"/>
        </p:nvCxnSpPr>
        <p:spPr>
          <a:xfrm>
            <a:off x="4643438" y="1938338"/>
            <a:ext cx="4032250" cy="0"/>
          </a:xfrm>
          <a:prstGeom prst="line">
            <a:avLst/>
          </a:prstGeom>
          <a:ln w="12700">
            <a:solidFill>
              <a:srgbClr val="3E4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01694"/>
            <a:ext cx="4040188" cy="584775"/>
          </a:xfrm>
        </p:spPr>
        <p:txBody>
          <a:bodyPr anchor="b"/>
          <a:lstStyle>
            <a:lvl1pPr marL="0" indent="0">
              <a:buNone/>
              <a:defRPr sz="16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087675"/>
            <a:ext cx="4040188" cy="1557349"/>
          </a:xfrm>
        </p:spPr>
        <p:txBody>
          <a:bodyPr/>
          <a:lstStyle>
            <a:lvl1pPr marL="177800" indent="-168275">
              <a:defRPr sz="1400">
                <a:solidFill>
                  <a:schemeClr val="tx2">
                    <a:lumMod val="75000"/>
                  </a:schemeClr>
                </a:solidFill>
              </a:defRPr>
            </a:lvl1pPr>
            <a:lvl2pPr marL="360363" indent="-185738">
              <a:defRPr sz="1400">
                <a:solidFill>
                  <a:schemeClr val="tx2">
                    <a:lumMod val="75000"/>
                  </a:schemeClr>
                </a:solidFill>
              </a:defRPr>
            </a:lvl2pPr>
            <a:lvl3pPr marL="538163" indent="-177800">
              <a:defRPr sz="1400">
                <a:solidFill>
                  <a:schemeClr val="tx2">
                    <a:lumMod val="75000"/>
                  </a:schemeClr>
                </a:solidFill>
              </a:defRPr>
            </a:lvl3pPr>
            <a:lvl4pPr marL="719138" indent="-174625">
              <a:defRPr sz="14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301694"/>
            <a:ext cx="4041775" cy="584775"/>
          </a:xfrm>
        </p:spPr>
        <p:txBody>
          <a:bodyPr anchor="b"/>
          <a:lstStyle>
            <a:lvl1pPr marL="0" indent="0">
              <a:buNone/>
              <a:defRPr sz="16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087675"/>
            <a:ext cx="4041775" cy="1557349"/>
          </a:xfrm>
        </p:spPr>
        <p:txBody>
          <a:bodyPr/>
          <a:lstStyle>
            <a:lvl1pPr marL="177800" indent="-168275">
              <a:defRPr sz="1400">
                <a:solidFill>
                  <a:schemeClr val="tx2">
                    <a:lumMod val="75000"/>
                  </a:schemeClr>
                </a:solidFill>
              </a:defRPr>
            </a:lvl1pPr>
            <a:lvl2pPr marL="360363" indent="-185738">
              <a:defRPr sz="1400">
                <a:solidFill>
                  <a:schemeClr val="tx2">
                    <a:lumMod val="75000"/>
                  </a:schemeClr>
                </a:solidFill>
              </a:defRPr>
            </a:lvl2pPr>
            <a:lvl3pPr marL="538163" indent="-177800">
              <a:defRPr sz="1400">
                <a:solidFill>
                  <a:schemeClr val="tx2">
                    <a:lumMod val="75000"/>
                  </a:schemeClr>
                </a:solidFill>
              </a:defRPr>
            </a:lvl3pPr>
            <a:lvl4pPr marL="719138" indent="-174625">
              <a:defRPr sz="14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7929563" y="6356350"/>
            <a:ext cx="7572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76428-D986-42CA-91D3-05B972F2FFB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02163" y="1628775"/>
            <a:ext cx="4146550" cy="4968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AutoShape 8"/>
          <p:cNvSpPr>
            <a:spLocks noChangeArrowheads="1"/>
          </p:cNvSpPr>
          <p:nvPr userDrawn="1"/>
        </p:nvSpPr>
        <p:spPr bwMode="auto">
          <a:xfrm>
            <a:off x="395288" y="1630363"/>
            <a:ext cx="4392612" cy="4997450"/>
          </a:xfrm>
          <a:prstGeom prst="homePlate">
            <a:avLst>
              <a:gd name="adj" fmla="val 10864"/>
            </a:avLst>
          </a:prstGeom>
          <a:solidFill>
            <a:srgbClr val="D4D5DE"/>
          </a:solidFill>
          <a:ln w="9525">
            <a:noFill/>
            <a:miter lim="800000"/>
            <a:headEnd/>
            <a:tailEnd/>
          </a:ln>
        </p:spPr>
        <p:txBody>
          <a:bodyPr wrap="none" lIns="93296" tIns="46648" rIns="93296" bIns="46648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307777"/>
          </a:xfrm>
        </p:spPr>
        <p:txBody>
          <a:bodyPr anchor="b"/>
          <a:lstStyle>
            <a:lvl1pPr marL="0" indent="0">
              <a:buNone/>
              <a:defRPr sz="14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705735"/>
            <a:ext cx="4040188" cy="1163395"/>
          </a:xfrm>
        </p:spPr>
        <p:txBody>
          <a:bodyPr/>
          <a:lstStyle>
            <a:lvl1pPr marL="177800" indent="-168275">
              <a:defRPr sz="1200">
                <a:solidFill>
                  <a:schemeClr val="tx2">
                    <a:lumMod val="75000"/>
                  </a:schemeClr>
                </a:solidFill>
              </a:defRPr>
            </a:lvl1pPr>
            <a:lvl2pPr marL="360363" indent="-185738">
              <a:defRPr sz="1200">
                <a:solidFill>
                  <a:schemeClr val="tx2">
                    <a:lumMod val="75000"/>
                  </a:schemeClr>
                </a:solidFill>
              </a:defRPr>
            </a:lvl2pPr>
            <a:lvl3pPr marL="538163" indent="-177800">
              <a:defRPr sz="1200">
                <a:solidFill>
                  <a:schemeClr val="tx2">
                    <a:lumMod val="75000"/>
                  </a:schemeClr>
                </a:solidFill>
              </a:defRPr>
            </a:lvl3pPr>
            <a:lvl4pPr marL="719138" indent="-174625">
              <a:defRPr sz="1200">
                <a:solidFill>
                  <a:schemeClr val="tx2">
                    <a:lumMod val="75000"/>
                  </a:schemeClr>
                </a:solidFill>
              </a:defRPr>
            </a:lvl4pPr>
            <a:lvl5pPr marL="1166813" indent="-228600">
              <a:defRPr sz="12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307777"/>
          </a:xfrm>
        </p:spPr>
        <p:txBody>
          <a:bodyPr anchor="b"/>
          <a:lstStyle>
            <a:lvl1pPr marL="0" indent="0">
              <a:buNone/>
              <a:defRPr sz="14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705735"/>
            <a:ext cx="4041775" cy="1163395"/>
          </a:xfrm>
        </p:spPr>
        <p:txBody>
          <a:bodyPr/>
          <a:lstStyle>
            <a:lvl1pPr marL="177800" indent="-168275">
              <a:defRPr sz="1200">
                <a:solidFill>
                  <a:schemeClr val="tx2">
                    <a:lumMod val="75000"/>
                  </a:schemeClr>
                </a:solidFill>
              </a:defRPr>
            </a:lvl1pPr>
            <a:lvl2pPr marL="360363" indent="-185738">
              <a:defRPr sz="1200">
                <a:solidFill>
                  <a:schemeClr val="tx2">
                    <a:lumMod val="75000"/>
                  </a:schemeClr>
                </a:solidFill>
              </a:defRPr>
            </a:lvl2pPr>
            <a:lvl3pPr marL="538163" indent="-177800">
              <a:defRPr sz="1200">
                <a:solidFill>
                  <a:schemeClr val="tx2">
                    <a:lumMod val="75000"/>
                  </a:schemeClr>
                </a:solidFill>
              </a:defRPr>
            </a:lvl3pPr>
            <a:lvl4pPr marL="719138" indent="-174625">
              <a:defRPr sz="1200">
                <a:solidFill>
                  <a:schemeClr val="tx2">
                    <a:lumMod val="75000"/>
                  </a:schemeClr>
                </a:solidFill>
              </a:defRPr>
            </a:lvl4pPr>
            <a:lvl5pPr marL="1166813" indent="-228600">
              <a:defRPr sz="12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7929563" y="6356350"/>
            <a:ext cx="7572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D7ED5-498D-4784-A764-DF969F2C0AE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7929563" y="6356350"/>
            <a:ext cx="7572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614E5-18F9-434F-A855-969A049B6E7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 txBox="1">
            <a:spLocks/>
          </p:cNvSpPr>
          <p:nvPr userDrawn="1"/>
        </p:nvSpPr>
        <p:spPr>
          <a:xfrm>
            <a:off x="457200" y="5929313"/>
            <a:ext cx="8258175" cy="365125"/>
          </a:xfrm>
          <a:prstGeom prst="rect">
            <a:avLst/>
          </a:prstGeom>
        </p:spPr>
        <p:txBody>
          <a:bodyPr anchor="b"/>
          <a:lstStyle>
            <a:lvl1pPr>
              <a:defRPr sz="1000"/>
            </a:lvl1pPr>
          </a:lstStyle>
          <a:p>
            <a:pPr marL="174625" indent="-174625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…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429375"/>
            <a:ext cx="7329488" cy="292100"/>
          </a:xfrm>
          <a:prstGeom prst="rect">
            <a:avLst/>
          </a:prstGeom>
        </p:spPr>
        <p:txBody>
          <a:bodyPr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0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7929563" y="6356350"/>
            <a:ext cx="7572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1E079-723D-419A-B1A1-0DE0CC77DAD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43875" y="6429375"/>
            <a:ext cx="542925" cy="292100"/>
          </a:xfrm>
          <a:prstGeom prst="rect">
            <a:avLst/>
          </a:prstGeom>
        </p:spPr>
        <p:txBody>
          <a:bodyPr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02D8806-2C12-4BDE-B2D0-35C51CB3D01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300" kern="1200">
          <a:solidFill>
            <a:srgbClr val="17375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300">
          <a:solidFill>
            <a:srgbClr val="17375E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300">
          <a:solidFill>
            <a:srgbClr val="17375E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300">
          <a:solidFill>
            <a:srgbClr val="17375E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300">
          <a:solidFill>
            <a:srgbClr val="17375E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300">
          <a:solidFill>
            <a:srgbClr val="17375E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300">
          <a:solidFill>
            <a:srgbClr val="17375E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300">
          <a:solidFill>
            <a:srgbClr val="17375E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300">
          <a:solidFill>
            <a:srgbClr val="17375E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17375E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17375E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17375E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17375E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rgbClr val="17375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307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43875" y="6429375"/>
            <a:ext cx="542925" cy="292100"/>
          </a:xfrm>
          <a:prstGeom prst="rect">
            <a:avLst/>
          </a:prstGeom>
        </p:spPr>
        <p:txBody>
          <a:bodyPr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61CAED-24EF-46C8-88D8-EE74FB8C762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300" kern="1200">
          <a:solidFill>
            <a:srgbClr val="17375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300">
          <a:solidFill>
            <a:srgbClr val="17375E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300">
          <a:solidFill>
            <a:srgbClr val="17375E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300">
          <a:solidFill>
            <a:srgbClr val="17375E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300">
          <a:solidFill>
            <a:srgbClr val="17375E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300">
          <a:solidFill>
            <a:srgbClr val="17375E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300">
          <a:solidFill>
            <a:srgbClr val="17375E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300">
          <a:solidFill>
            <a:srgbClr val="17375E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300">
          <a:solidFill>
            <a:srgbClr val="17375E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17375E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17375E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17375E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17375E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rgbClr val="17375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5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emf"/><Relationship Id="rId5" Type="http://schemas.openxmlformats.org/officeDocument/2006/relationships/package" Target="../embeddings/Document_Microsoft_Word1.docx"/><Relationship Id="rId4" Type="http://schemas.openxmlformats.org/officeDocument/2006/relationships/oleObject" Target="../embeddings/oleObject1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500" y="457200"/>
            <a:ext cx="8229600" cy="939800"/>
          </a:xfrm>
        </p:spPr>
        <p:txBody>
          <a:bodyPr/>
          <a:lstStyle/>
          <a:p>
            <a:r>
              <a:rPr lang="fr-FR" dirty="0"/>
              <a:t> </a:t>
            </a:r>
            <a:r>
              <a:rPr lang="fr-FR" dirty="0" smtClean="0"/>
              <a:t>     INVESTISSEMENTS  d’AVENIR  -  G</a:t>
            </a:r>
            <a:r>
              <a:rPr lang="fr-FR" sz="2400" dirty="0" smtClean="0"/>
              <a:t>RAND EMPRUNT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4500" y="1549400"/>
            <a:ext cx="8229600" cy="3785652"/>
          </a:xfrm>
        </p:spPr>
        <p:txBody>
          <a:bodyPr/>
          <a:lstStyle/>
          <a:p>
            <a:pPr marL="9525" indent="0">
              <a:buNone/>
            </a:pPr>
            <a:r>
              <a:rPr lang="fr-FR" dirty="0"/>
              <a:t> </a:t>
            </a:r>
            <a:r>
              <a:rPr lang="fr-FR" sz="2400" dirty="0" smtClean="0"/>
              <a:t>Congrès </a:t>
            </a:r>
            <a:r>
              <a:rPr lang="fr-FR" sz="2400" dirty="0"/>
              <a:t>de Versailles  22 Juin </a:t>
            </a:r>
            <a:r>
              <a:rPr lang="fr-FR" sz="2400" dirty="0" smtClean="0"/>
              <a:t>2009</a:t>
            </a:r>
          </a:p>
          <a:p>
            <a:pPr marL="9525" indent="0">
              <a:buNone/>
            </a:pPr>
            <a:endParaRPr lang="fr-FR" sz="2400" dirty="0"/>
          </a:p>
          <a:p>
            <a:pPr lvl="0"/>
            <a:r>
              <a:rPr lang="fr-FR" sz="2400" dirty="0"/>
              <a:t>Annonce du gouvernement français d’un GRAND EMPRUNT de l’ETAT pour financer le Programme d’Investissements d’Avenir ( PIA </a:t>
            </a:r>
            <a:r>
              <a:rPr lang="fr-FR" sz="2400" dirty="0" smtClean="0"/>
              <a:t>)</a:t>
            </a:r>
          </a:p>
          <a:p>
            <a:pPr marL="9525" lvl="0" indent="0">
              <a:buNone/>
            </a:pPr>
            <a:endParaRPr lang="fr-FR" sz="2400" dirty="0"/>
          </a:p>
          <a:p>
            <a:pPr lvl="0"/>
            <a:r>
              <a:rPr lang="fr-FR" sz="2400" dirty="0"/>
              <a:t>Combattre le tassement des dotations publiques  ( crise financière 2008-2009…,) </a:t>
            </a:r>
          </a:p>
          <a:p>
            <a:pPr marL="9525" indent="0">
              <a:buNone/>
            </a:pP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870BC0-36F3-4A50-89A5-3E6D7F066695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4502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7950" y="168275"/>
            <a:ext cx="9001125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fr-FR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Les projets IA coordonnés par d’autres </a:t>
            </a:r>
            <a:endParaRPr lang="fr-FR" sz="28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  <a:p>
            <a:pPr algn="r">
              <a:defRPr/>
            </a:pPr>
            <a:r>
              <a:rPr lang="fr-FR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partenaires</a:t>
            </a:r>
            <a:r>
              <a:rPr lang="fr-FR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, auxquels participent des équipes d’AMU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034948"/>
              </p:ext>
            </p:extLst>
          </p:nvPr>
        </p:nvGraphicFramePr>
        <p:xfrm>
          <a:off x="107950" y="1412881"/>
          <a:ext cx="8883650" cy="4877082"/>
        </p:xfrm>
        <a:graphic>
          <a:graphicData uri="http://schemas.openxmlformats.org/drawingml/2006/table">
            <a:tbl>
              <a:tblPr firstRow="1" firstCol="1" lastCol="1" bandCol="1">
                <a:tableStyleId>{5C22544A-7EE6-4342-B048-85BDC9FD1C3A}</a:tableStyleId>
              </a:tblPr>
              <a:tblGrid>
                <a:gridCol w="1353700"/>
                <a:gridCol w="1692124"/>
                <a:gridCol w="3045823"/>
                <a:gridCol w="2792003"/>
              </a:tblGrid>
              <a:tr h="406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Appel à projets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77" marR="68577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Acronyme </a:t>
                      </a:r>
                      <a:endParaRPr lang="en-US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du projet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77" marR="68577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+mj-lt"/>
                          <a:ea typeface="Times New Roman"/>
                        </a:rPr>
                        <a:t>Thématique</a:t>
                      </a:r>
                      <a:endParaRPr lang="en-US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77" marR="68577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+mj-lt"/>
                          <a:ea typeface="Times New Roman"/>
                        </a:rPr>
                        <a:t>Correspondants/</a:t>
                      </a:r>
                      <a:r>
                        <a:rPr lang="fr-FR" sz="1000" baseline="0" dirty="0" smtClean="0">
                          <a:effectLst/>
                          <a:latin typeface="+mj-lt"/>
                          <a:ea typeface="Times New Roman"/>
                        </a:rPr>
                        <a:t> u</a:t>
                      </a:r>
                      <a:r>
                        <a:rPr lang="fr-FR" sz="1000" dirty="0" smtClean="0">
                          <a:effectLst/>
                          <a:latin typeface="+mj-lt"/>
                          <a:ea typeface="Times New Roman"/>
                        </a:rPr>
                        <a:t>nités</a:t>
                      </a:r>
                      <a:r>
                        <a:rPr lang="fr-FR" sz="1000" baseline="0" dirty="0" smtClean="0">
                          <a:effectLst/>
                          <a:latin typeface="+mj-lt"/>
                          <a:ea typeface="Times New Roman"/>
                        </a:rPr>
                        <a:t> impliquées</a:t>
                      </a:r>
                      <a:endParaRPr lang="en-US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77" marR="68577" marT="0" marB="0">
                    <a:solidFill>
                      <a:schemeClr val="accent2"/>
                    </a:solidFill>
                  </a:tcPr>
                </a:tc>
              </a:tr>
              <a:tr h="203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Labex</a:t>
                      </a: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V1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STORE-EX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Réseau lithium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KNAUTH/</a:t>
                      </a:r>
                      <a:r>
                        <a:rPr lang="fr-FR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ICR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3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Labex</a:t>
                      </a: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V1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CORAIL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Ecosystèmes</a:t>
                      </a:r>
                      <a:r>
                        <a:rPr lang="fr-FR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coralliens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DOUSSET/</a:t>
                      </a:r>
                      <a:r>
                        <a:rPr lang="fr-FR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CREDO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3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Labex</a:t>
                      </a: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V1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HASTEC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Connaissances, croyances et technologies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BOUJU/</a:t>
                      </a:r>
                      <a:r>
                        <a:rPr lang="fr-FR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CEMaf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3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Labex</a:t>
                      </a: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V1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IMU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Contraintes des milieux urbains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ROBERT/</a:t>
                      </a:r>
                      <a:r>
                        <a:rPr lang="fr-FR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IRAA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3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Labex</a:t>
                      </a: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V1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CARMIN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Centres</a:t>
                      </a:r>
                      <a:r>
                        <a:rPr lang="fr-FR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athématiques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FOULON/ CIRM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3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Labex</a:t>
                      </a: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V2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DRIIHM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Interactions hommes milieux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ECCOREV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3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Labex</a:t>
                      </a: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V2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ParaFrap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Maladies parasitaires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DESSEIN/</a:t>
                      </a:r>
                      <a:r>
                        <a:rPr lang="fr-FR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UMR 906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3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Labex</a:t>
                      </a: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V2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DCBiol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Cellules</a:t>
                      </a:r>
                      <a:r>
                        <a:rPr lang="fr-FR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dendritiques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CIML et CIPHE</a:t>
                      </a:r>
                      <a:endParaRPr lang="en-US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3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Labex</a:t>
                      </a: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V2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RFIEA+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Réseau des IEA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IMéRA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3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Labex</a:t>
                      </a: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V2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LipSTIC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Lipoprotéines et santé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FF</a:t>
                      </a:r>
                      <a:r>
                        <a:rPr lang="fr-FR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 cancérologie digestive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3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Labex</a:t>
                      </a: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V2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FOCUS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Détecteurs pour observer l’univers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LAM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3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Labex</a:t>
                      </a: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V2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Labex</a:t>
                      </a:r>
                      <a:r>
                        <a:rPr lang="fr-FR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FCD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Finance</a:t>
                      </a:r>
                      <a:r>
                        <a:rPr lang="fr-FR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croissance durable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GREQAM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3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Equipex</a:t>
                      </a: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V1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Equip@Meso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Mésocentres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calcul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FERRE/</a:t>
                      </a:r>
                      <a:r>
                        <a:rPr lang="fr-FR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ICR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3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Equipex</a:t>
                      </a: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V1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NanoID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Caractérisation de nanoparticules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BOTTERO/ CEREGE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3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Equipex</a:t>
                      </a: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V1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ROBOTEX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Robotique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VIOLLET/</a:t>
                      </a:r>
                      <a:r>
                        <a:rPr lang="fr-FR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ISM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3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Equipex</a:t>
                      </a: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V2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REFIMEVE+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Réseau fibre métrologique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PIIM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06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Equipex</a:t>
                      </a: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V2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MIGA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Antenne gravitationnelle basée sur l'interférométrie atomique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 Géologie des Systèmes et des Réservoirs Carbonatés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06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Equipex</a:t>
                      </a: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V2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DURASOL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Vieillissement accéléré des composants et systèmes solaires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IM2NP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06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Equipex</a:t>
                      </a: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V2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ORTOLANG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Mutualisation de données et outils sur la langue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BLACHE/ LPL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518" name="Rectangle 35"/>
          <p:cNvSpPr>
            <a:spLocks noChangeArrowheads="1"/>
          </p:cNvSpPr>
          <p:nvPr/>
        </p:nvSpPr>
        <p:spPr bwMode="auto">
          <a:xfrm>
            <a:off x="1385888" y="1970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/>
              <a:t/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7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7950" y="168275"/>
            <a:ext cx="9001125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fr-FR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Les projets IA coordonnés par d’autres </a:t>
            </a:r>
            <a:endParaRPr lang="fr-FR" sz="28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  <a:p>
            <a:pPr algn="r">
              <a:defRPr/>
            </a:pPr>
            <a:r>
              <a:rPr lang="fr-FR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partenaires</a:t>
            </a:r>
            <a:r>
              <a:rPr lang="fr-FR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, auxquels participent des équipes d’AMU</a:t>
            </a:r>
          </a:p>
        </p:txBody>
      </p:sp>
      <p:sp>
        <p:nvSpPr>
          <p:cNvPr id="18435" name="Rectangle 35"/>
          <p:cNvSpPr>
            <a:spLocks noChangeArrowheads="1"/>
          </p:cNvSpPr>
          <p:nvPr/>
        </p:nvSpPr>
        <p:spPr bwMode="auto">
          <a:xfrm>
            <a:off x="1385888" y="1970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10" name="ZoneTexte 9"/>
          <p:cNvSpPr txBox="1"/>
          <p:nvPr/>
        </p:nvSpPr>
        <p:spPr>
          <a:xfrm>
            <a:off x="107950" y="5411503"/>
            <a:ext cx="8928100" cy="1200150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85750" indent="-285750" algn="l">
              <a:buFont typeface="Wingdings" pitchFamily="2" charset="2"/>
              <a:buChar char="Ø"/>
              <a:defRPr/>
            </a:pPr>
            <a:r>
              <a:rPr lang="fr-FR" dirty="0"/>
              <a:t>39 projets en réseau sélectionnés: 12 </a:t>
            </a:r>
            <a:r>
              <a:rPr lang="fr-FR" dirty="0" err="1"/>
              <a:t>Labex</a:t>
            </a:r>
            <a:r>
              <a:rPr lang="fr-FR" dirty="0"/>
              <a:t>, 7 </a:t>
            </a:r>
            <a:r>
              <a:rPr lang="fr-FR" dirty="0" err="1"/>
              <a:t>Equipex</a:t>
            </a:r>
            <a:r>
              <a:rPr lang="fr-FR" dirty="0"/>
              <a:t>, 4 Cohortes, 7 Infrastructures, 1 Bio-Informatique, 3 Instituts Carnot, 3 IDEFI, 1 IEED, 1 E-</a:t>
            </a:r>
            <a:r>
              <a:rPr lang="fr-FR" dirty="0" err="1"/>
              <a:t>educ</a:t>
            </a:r>
            <a:endParaRPr lang="fr-FR" dirty="0"/>
          </a:p>
          <a:p>
            <a:pPr marL="285750" indent="-285750" algn="l">
              <a:buFont typeface="Wingdings" pitchFamily="2" charset="2"/>
              <a:buChar char="Ø"/>
              <a:defRPr/>
            </a:pPr>
            <a:r>
              <a:rPr lang="fr-FR" dirty="0"/>
              <a:t>Des retombées financières directes encore difficiles à estimer (</a:t>
            </a:r>
            <a:r>
              <a:rPr lang="fr-FR" dirty="0" err="1"/>
              <a:t>multipartenariat</a:t>
            </a:r>
            <a:r>
              <a:rPr lang="fr-FR" dirty="0"/>
              <a:t>, conventions attributives d’aide et/ ou de reversement pas encore signées)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579224"/>
              </p:ext>
            </p:extLst>
          </p:nvPr>
        </p:nvGraphicFramePr>
        <p:xfrm>
          <a:off x="221674" y="1147763"/>
          <a:ext cx="8714508" cy="4103105"/>
        </p:xfrm>
        <a:graphic>
          <a:graphicData uri="http://schemas.openxmlformats.org/drawingml/2006/table">
            <a:tbl>
              <a:tblPr firstRow="1" firstCol="1" lastCol="1" bandCol="1">
                <a:tableStyleId>{5C22544A-7EE6-4342-B048-85BDC9FD1C3A}</a:tableStyleId>
              </a:tblPr>
              <a:tblGrid>
                <a:gridCol w="1764808"/>
                <a:gridCol w="1904458"/>
                <a:gridCol w="2369734"/>
                <a:gridCol w="2675508"/>
              </a:tblGrid>
              <a:tr h="359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Appel à projets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64" marR="68564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Acronyme </a:t>
                      </a:r>
                      <a:endParaRPr lang="en-US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du projet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64" marR="68564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Thématique</a:t>
                      </a:r>
                      <a:endParaRPr lang="en-US" sz="1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64" marR="68564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Correspondants/</a:t>
                      </a:r>
                      <a:r>
                        <a:rPr lang="fr-FR" sz="1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unités impliquées</a:t>
                      </a:r>
                      <a:endParaRPr lang="en-US" sz="1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64" marR="68564" marT="0" marB="0">
                    <a:solidFill>
                      <a:schemeClr val="accent2"/>
                    </a:solidFill>
                  </a:tcPr>
                </a:tc>
              </a:tr>
              <a:tr h="179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 Informatique V1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BIP:BIP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Propriétés</a:t>
                      </a:r>
                      <a:r>
                        <a:rPr lang="fr-FR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 p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rotéines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HENRISSAT/ AFMB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9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Cohorte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CRYOSTEM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Maladie du greffon contre l’hôte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CALMELS/</a:t>
                      </a:r>
                      <a:r>
                        <a:rPr lang="fr-FR" sz="1000" b="0" kern="120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IPC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9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Cohorte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HOPE-EPI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Cancer de l’enfant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AUQUIER/ APHM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9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Cohorte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OFSEP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Sclérose</a:t>
                      </a:r>
                      <a:r>
                        <a:rPr lang="fr-FR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 plaque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PELLETIER/ CRMBM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9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Cohorte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RADICO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Maladies rares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LEVY/ GMGF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9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Infrastructure V1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Phenomin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Immunophénomique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MALISSEN/ CIPHE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9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Infrastructure V1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BioBanques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Réseau des CRB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CHABANNON/ IPC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9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Infrastructure V1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F-CRIN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Réseau des CIC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CHABANNON/ IPC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9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Infrastructure V1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France </a:t>
                      </a:r>
                      <a:r>
                        <a:rPr lang="fr-FR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BioImaging</a:t>
                      </a:r>
                      <a:r>
                        <a:rPr lang="fr-FR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(FBI)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Imagerie cellulaire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LENNE/ IBDML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9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Infrastructure V1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FRISBI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Biologie structurale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CAMBILLAU/ AFMB</a:t>
                      </a:r>
                      <a:endParaRPr lang="en-US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9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Infrastructure V1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France Génomique</a:t>
                      </a:r>
                      <a:endParaRPr lang="en-US" sz="10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Génomique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IMBERT/ TAGC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9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Infrastructure V2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France Life </a:t>
                      </a:r>
                      <a:r>
                        <a:rPr lang="fr-FR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Imaging (FLI)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Imagerie in vivo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COZZONE/ CRMBM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9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Carnot 2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ARTS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Mécanique, matériaux et énergie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LSIS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9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Carnot 2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Lipides pour l’industrie et la santé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EIPL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9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Carnot 2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CALYM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Lymphome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CIML, CRCM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9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E-</a:t>
                      </a:r>
                      <a:r>
                        <a:rPr lang="fr-FR" sz="1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</a:t>
                      </a: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(CDC)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 E-</a:t>
                      </a:r>
                      <a:r>
                        <a:rPr lang="fr-FR" sz="1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Pédagogie</a:t>
                      </a:r>
                      <a:r>
                        <a:rPr lang="fr-FR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numérique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SOULA/ SESSTIM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9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IEED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France Energies Marines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Energies marines renouvelables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IRPHE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9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IDEFI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AVOSTTI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Ingénierie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ZEITOUN/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Polytech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9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IDEFI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CMI-FIGURE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Ingénierie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LEBON/ LMA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6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IDEFI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FINMINA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 et Nano électronique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PANNIER/ Pôle CNFM PACA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4" marR="685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61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7950" y="168275"/>
            <a:ext cx="90011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fr-FR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Les projets IA: des briques d’A*MIDEX</a:t>
            </a:r>
          </a:p>
        </p:txBody>
      </p:sp>
      <p:sp>
        <p:nvSpPr>
          <p:cNvPr id="19459" name="Rectangle 35"/>
          <p:cNvSpPr>
            <a:spLocks noChangeArrowheads="1"/>
          </p:cNvSpPr>
          <p:nvPr/>
        </p:nvSpPr>
        <p:spPr bwMode="auto">
          <a:xfrm>
            <a:off x="1385888" y="1970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/>
              <a:t/>
            </a:r>
            <a:br>
              <a:rPr lang="en-US"/>
            </a:br>
            <a:endParaRPr lang="en-US"/>
          </a:p>
        </p:txBody>
      </p:sp>
      <p:pic>
        <p:nvPicPr>
          <p:cNvPr id="19460" name="Picture 2" descr="\\manga\home$\oberhauser\Mes documents\Grand emprunt\AMIDEX.MO\CONVENTION AMIDEX\amidex3-2103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433388"/>
            <a:ext cx="8820150" cy="623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970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750" y="168275"/>
            <a:ext cx="792003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fr-FR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Bilan global des Investissements d’Avenir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813956" y="1236957"/>
            <a:ext cx="8080662" cy="3416320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l">
              <a:buFont typeface="Wingdings" pitchFamily="2" charset="2"/>
              <a:buChar char="Ø"/>
              <a:defRPr/>
            </a:pPr>
            <a:r>
              <a:rPr lang="fr-FR" dirty="0"/>
              <a:t>58 projets retenus: 31 en première vague, 27 en seconde vague</a:t>
            </a:r>
          </a:p>
          <a:p>
            <a:pPr marL="285750" indent="-285750" algn="l">
              <a:buFont typeface="Wingdings" pitchFamily="2" charset="2"/>
              <a:buChar char="Ø"/>
              <a:defRPr/>
            </a:pPr>
            <a:r>
              <a:rPr lang="fr-FR" dirty="0"/>
              <a:t>Des retombées financières directes estimées à ~ 500 M€ </a:t>
            </a:r>
          </a:p>
          <a:p>
            <a:pPr marL="285750" indent="-285750" algn="l">
              <a:buFont typeface="Wingdings" pitchFamily="2" charset="2"/>
              <a:buChar char="Ø"/>
              <a:defRPr/>
            </a:pPr>
            <a:r>
              <a:rPr lang="fr-FR" dirty="0"/>
              <a:t>1 </a:t>
            </a:r>
            <a:r>
              <a:rPr lang="fr-FR" dirty="0" err="1"/>
              <a:t>Idex</a:t>
            </a:r>
            <a:r>
              <a:rPr lang="fr-FR" dirty="0"/>
              <a:t> classée 2</a:t>
            </a:r>
            <a:r>
              <a:rPr lang="fr-FR" baseline="30000" dirty="0"/>
              <a:t>ème</a:t>
            </a:r>
            <a:r>
              <a:rPr lang="fr-FR" dirty="0"/>
              <a:t> par le jury de la vague 2, 1 IHU, 1 SATT et 1 démonstrateur</a:t>
            </a:r>
          </a:p>
          <a:p>
            <a:pPr marL="285750" indent="-285750" algn="l">
              <a:buFont typeface="Wingdings" pitchFamily="2" charset="2"/>
              <a:buChar char="Ø"/>
              <a:defRPr/>
            </a:pPr>
            <a:r>
              <a:rPr lang="fr-FR" dirty="0"/>
              <a:t>De nombreux </a:t>
            </a:r>
            <a:r>
              <a:rPr lang="fr-FR" dirty="0" err="1"/>
              <a:t>Labex</a:t>
            </a:r>
            <a:r>
              <a:rPr lang="fr-FR" dirty="0"/>
              <a:t> grâce à une vague 2 très réussie </a:t>
            </a:r>
          </a:p>
          <a:p>
            <a:pPr marL="285750" indent="-285750" algn="l">
              <a:buFont typeface="Wingdings" pitchFamily="2" charset="2"/>
              <a:buChar char="Ø"/>
              <a:defRPr/>
            </a:pPr>
            <a:r>
              <a:rPr lang="fr-FR" dirty="0"/>
              <a:t>Une reconnaissance de l’excellence du site, notamment:</a:t>
            </a:r>
          </a:p>
          <a:p>
            <a:pPr marL="742950" lvl="1" indent="-285750" algn="l">
              <a:buFont typeface="Arial" pitchFamily="34" charset="0"/>
              <a:buChar char="•"/>
              <a:defRPr/>
            </a:pPr>
            <a:r>
              <a:rPr lang="fr-FR" dirty="0">
                <a:solidFill>
                  <a:srgbClr val="0070C0"/>
                </a:solidFill>
              </a:rPr>
              <a:t>en Santé et biotechnologies</a:t>
            </a:r>
            <a:r>
              <a:rPr lang="fr-FR" dirty="0"/>
              <a:t>: IHU, CIMTECH, imagerie (2 Infrastructures FBI et FLI, et 1 </a:t>
            </a:r>
            <a:r>
              <a:rPr lang="fr-FR" dirty="0" err="1"/>
              <a:t>Equipex</a:t>
            </a:r>
            <a:r>
              <a:rPr lang="fr-FR" dirty="0"/>
              <a:t> de site classé 1</a:t>
            </a:r>
            <a:r>
              <a:rPr lang="fr-FR" baseline="30000" dirty="0"/>
              <a:t>er</a:t>
            </a:r>
            <a:r>
              <a:rPr lang="fr-FR" dirty="0"/>
              <a:t> par le jury de la vague 2), </a:t>
            </a:r>
            <a:r>
              <a:rPr lang="fr-FR" dirty="0" err="1"/>
              <a:t>immunophénomique</a:t>
            </a:r>
            <a:r>
              <a:rPr lang="fr-FR" dirty="0"/>
              <a:t> (1 Infrastructure et 1 </a:t>
            </a:r>
            <a:r>
              <a:rPr lang="fr-FR" dirty="0" err="1"/>
              <a:t>Equipex</a:t>
            </a:r>
            <a:r>
              <a:rPr lang="fr-FR" dirty="0"/>
              <a:t> de site)…</a:t>
            </a:r>
          </a:p>
          <a:p>
            <a:pPr marL="742950" lvl="1" indent="-285750" algn="l">
              <a:buFont typeface="Arial" pitchFamily="34" charset="0"/>
              <a:buChar char="•"/>
              <a:defRPr/>
            </a:pPr>
            <a:r>
              <a:rPr lang="fr-FR" dirty="0">
                <a:solidFill>
                  <a:srgbClr val="C00000"/>
                </a:solidFill>
              </a:rPr>
              <a:t>en SHS </a:t>
            </a:r>
            <a:r>
              <a:rPr lang="fr-FR" dirty="0"/>
              <a:t>avec 1 </a:t>
            </a:r>
            <a:r>
              <a:rPr lang="fr-FR" dirty="0" err="1"/>
              <a:t>Equipex</a:t>
            </a:r>
            <a:r>
              <a:rPr lang="fr-FR" dirty="0"/>
              <a:t> et 3 </a:t>
            </a:r>
            <a:r>
              <a:rPr lang="fr-FR" dirty="0" err="1"/>
              <a:t>Labex</a:t>
            </a:r>
            <a:r>
              <a:rPr lang="fr-FR" dirty="0"/>
              <a:t> de site</a:t>
            </a:r>
          </a:p>
          <a:p>
            <a:pPr marL="742950" lvl="1" indent="-285750" algn="l">
              <a:buFont typeface="Arial" pitchFamily="34" charset="0"/>
              <a:buChar char="•"/>
              <a:defRPr/>
            </a:pPr>
            <a:r>
              <a:rPr lang="fr-FR" dirty="0">
                <a:solidFill>
                  <a:srgbClr val="00B050"/>
                </a:solidFill>
              </a:rPr>
              <a:t>En Sciences de l’univers et Environnement </a:t>
            </a:r>
            <a:r>
              <a:rPr lang="fr-FR" dirty="0"/>
              <a:t>avec 1 </a:t>
            </a:r>
            <a:r>
              <a:rPr lang="fr-FR" dirty="0" err="1"/>
              <a:t>Equipex</a:t>
            </a:r>
            <a:r>
              <a:rPr lang="fr-FR" dirty="0"/>
              <a:t> et 3 </a:t>
            </a:r>
            <a:r>
              <a:rPr lang="fr-FR" dirty="0" err="1"/>
              <a:t>Labex</a:t>
            </a:r>
            <a:r>
              <a:rPr lang="fr-FR" dirty="0"/>
              <a:t> de site</a:t>
            </a:r>
          </a:p>
          <a:p>
            <a:pPr marL="742950" lvl="1" indent="-285750" algn="l">
              <a:buFont typeface="Arial" pitchFamily="34" charset="0"/>
              <a:buChar char="•"/>
              <a:defRPr/>
            </a:pPr>
            <a:r>
              <a:rPr lang="fr-FR" dirty="0">
                <a:solidFill>
                  <a:srgbClr val="FFC000"/>
                </a:solidFill>
              </a:rPr>
              <a:t>en Sciences et Technologies </a:t>
            </a:r>
            <a:r>
              <a:rPr lang="fr-FR" dirty="0"/>
              <a:t>avec 1 Carnot, 2 </a:t>
            </a:r>
            <a:r>
              <a:rPr lang="fr-FR" dirty="0" err="1"/>
              <a:t>Labex</a:t>
            </a:r>
            <a:r>
              <a:rPr lang="fr-FR" dirty="0"/>
              <a:t> de site et 4 </a:t>
            </a:r>
            <a:r>
              <a:rPr lang="fr-FR" dirty="0" err="1"/>
              <a:t>Equipex</a:t>
            </a:r>
            <a:r>
              <a:rPr lang="fr-FR" dirty="0"/>
              <a:t> en réseau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13956" y="5356091"/>
            <a:ext cx="8080662" cy="923330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l">
              <a:buFont typeface="Wingdings" pitchFamily="2" charset="2"/>
              <a:buChar char="Ø"/>
              <a:defRPr/>
            </a:pPr>
            <a:r>
              <a:rPr lang="fr-FR" dirty="0"/>
              <a:t>Pas d’IRT ni d’IEED de site</a:t>
            </a:r>
          </a:p>
          <a:p>
            <a:pPr marL="285750" indent="-285750" algn="l">
              <a:buFont typeface="Wingdings" pitchFamily="2" charset="2"/>
              <a:buChar char="Ø"/>
              <a:defRPr/>
            </a:pPr>
            <a:r>
              <a:rPr lang="fr-FR" dirty="0"/>
              <a:t>Pas d’IDEFI de site</a:t>
            </a:r>
          </a:p>
          <a:p>
            <a:pPr marL="285750" indent="-285750" algn="l">
              <a:buFont typeface="Wingdings" pitchFamily="2" charset="2"/>
              <a:buChar char="Ø"/>
              <a:defRPr/>
            </a:pPr>
            <a:r>
              <a:rPr lang="fr-FR" dirty="0"/>
              <a:t>Des projets prometteurs non sélectionnés: </a:t>
            </a:r>
            <a:r>
              <a:rPr lang="fr-FR" dirty="0" err="1"/>
              <a:t>Labex</a:t>
            </a:r>
            <a:r>
              <a:rPr lang="fr-FR" dirty="0"/>
              <a:t> VENUS, Green </a:t>
            </a:r>
            <a:r>
              <a:rPr lang="fr-FR" dirty="0" err="1"/>
              <a:t>Energy</a:t>
            </a:r>
            <a:r>
              <a:rPr lang="fr-FR" dirty="0"/>
              <a:t>, PHELS</a:t>
            </a:r>
          </a:p>
        </p:txBody>
      </p:sp>
      <p:sp>
        <p:nvSpPr>
          <p:cNvPr id="7" name="Plus 6"/>
          <p:cNvSpPr/>
          <p:nvPr/>
        </p:nvSpPr>
        <p:spPr bwMode="auto">
          <a:xfrm>
            <a:off x="135930" y="1175045"/>
            <a:ext cx="433388" cy="431800"/>
          </a:xfrm>
          <a:prstGeom prst="mathPlus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Moins 7"/>
          <p:cNvSpPr/>
          <p:nvPr/>
        </p:nvSpPr>
        <p:spPr bwMode="auto">
          <a:xfrm>
            <a:off x="143868" y="5381630"/>
            <a:ext cx="431800" cy="360363"/>
          </a:xfrm>
          <a:prstGeom prst="mathMinus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794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llipse 17"/>
          <p:cNvSpPr/>
          <p:nvPr/>
        </p:nvSpPr>
        <p:spPr>
          <a:xfrm>
            <a:off x="1155700" y="1804988"/>
            <a:ext cx="6713538" cy="37655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30723" name="Image 9" descr="PRE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9200" y="2909888"/>
            <a:ext cx="387985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11500" y="1312863"/>
            <a:ext cx="1089025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3288" y="2370138"/>
            <a:ext cx="957262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34025" y="1536700"/>
            <a:ext cx="1471613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24700" y="3179763"/>
            <a:ext cx="14890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Picture 4"/>
          <p:cNvPicPr>
            <a:picLocks noChangeAspect="1" noChangeArrowheads="1"/>
          </p:cNvPicPr>
          <p:nvPr/>
        </p:nvPicPr>
        <p:blipFill>
          <a:blip r:embed="rId8" cstate="print"/>
          <a:srcRect t="22839" b="23868"/>
          <a:stretch>
            <a:fillRect/>
          </a:stretch>
        </p:blipFill>
        <p:spPr bwMode="auto">
          <a:xfrm>
            <a:off x="1028700" y="4508500"/>
            <a:ext cx="11636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9" name="Picture 5"/>
          <p:cNvPicPr>
            <a:picLocks noChangeAspect="1" noChangeArrowheads="1"/>
          </p:cNvPicPr>
          <p:nvPr/>
        </p:nvPicPr>
        <p:blipFill>
          <a:blip r:embed="rId9" cstate="print"/>
          <a:srcRect t="25772" b="31274"/>
          <a:stretch>
            <a:fillRect/>
          </a:stretch>
        </p:blipFill>
        <p:spPr bwMode="auto">
          <a:xfrm>
            <a:off x="6149975" y="4806950"/>
            <a:ext cx="1296988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0" name="Picture 7"/>
          <p:cNvPicPr>
            <a:picLocks noChangeAspect="1" noChangeArrowheads="1"/>
          </p:cNvPicPr>
          <p:nvPr/>
        </p:nvPicPr>
        <p:blipFill>
          <a:blip r:embed="rId10" cstate="print"/>
          <a:srcRect l="5357" t="6300" b="7796"/>
          <a:stretch>
            <a:fillRect/>
          </a:stretch>
        </p:blipFill>
        <p:spPr bwMode="auto">
          <a:xfrm>
            <a:off x="3297238" y="4967288"/>
            <a:ext cx="1506537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3516272" y="128827"/>
            <a:ext cx="215128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4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A*M</a:t>
            </a:r>
            <a:r>
              <a:rPr lang="fr-FR" sz="4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1F497D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IDE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solidFill>
            <a:srgbClr val="2E6C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9206" y="120650"/>
            <a:ext cx="9144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200" b="1" kern="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A*MIDEX: UN DYNAMISEUR D’AMU</a:t>
            </a:r>
            <a:endParaRPr lang="fr-FR" sz="3200" b="1" kern="0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4" name="Espace réservé du numéro de diapositive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85500C-4A54-4FE3-8903-46FEBE8DB962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98500"/>
          </a:xfrm>
          <a:prstGeom prst="rect">
            <a:avLst/>
          </a:prstGeom>
          <a:solidFill>
            <a:srgbClr val="2E6C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0" y="23813"/>
            <a:ext cx="913130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3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fr-FR" sz="3200" b="1" kern="0" dirty="0" smtClean="0">
                <a:solidFill>
                  <a:prstClr val="white"/>
                </a:solidFill>
                <a:ea typeface="+mn-ea"/>
                <a:cs typeface="+mn-cs"/>
              </a:rPr>
              <a:t>IDEX: une université de rang mondial à 10 ans</a:t>
            </a:r>
            <a:r>
              <a:rPr lang="en-US" sz="3200" b="1" kern="0" dirty="0" smtClean="0">
                <a:solidFill>
                  <a:prstClr val="white"/>
                </a:solidFill>
                <a:ea typeface="+mn-ea"/>
                <a:cs typeface="+mn-cs"/>
              </a:rPr>
              <a:t>	</a:t>
            </a:r>
            <a:endParaRPr lang="en-US" sz="3200" b="1" kern="0" dirty="0">
              <a:solidFill>
                <a:prstClr val="white"/>
              </a:solidFill>
              <a:ea typeface="+mn-ea"/>
              <a:cs typeface="+mn-cs"/>
            </a:endParaRPr>
          </a:p>
        </p:txBody>
      </p:sp>
      <p:sp>
        <p:nvSpPr>
          <p:cNvPr id="12" name="Espace réservé du contenu 8"/>
          <p:cNvSpPr txBox="1">
            <a:spLocks/>
          </p:cNvSpPr>
          <p:nvPr/>
        </p:nvSpPr>
        <p:spPr bwMode="auto">
          <a:xfrm>
            <a:off x="317500" y="1176867"/>
            <a:ext cx="8521700" cy="5516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000" algn="just">
              <a:spcBef>
                <a:spcPts val="600"/>
              </a:spcBef>
            </a:pPr>
            <a:r>
              <a:rPr lang="fr-FR" sz="2400" b="1" dirty="0" smtClean="0">
                <a:solidFill>
                  <a:srgbClr val="17375E"/>
                </a:solidFill>
                <a:latin typeface="+mj-lt"/>
              </a:rPr>
              <a:t>Rappel des attendus de l’AAP:</a:t>
            </a:r>
          </a:p>
          <a:p>
            <a:pPr marL="36000" algn="just">
              <a:spcBef>
                <a:spcPts val="600"/>
              </a:spcBef>
            </a:pPr>
            <a:endParaRPr lang="fr-FR" sz="2400" b="1" dirty="0" smtClean="0">
              <a:solidFill>
                <a:srgbClr val="17375E"/>
              </a:solidFill>
              <a:latin typeface="+mj-lt"/>
            </a:endParaRPr>
          </a:p>
          <a:p>
            <a:pPr marL="36000" indent="-266700"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fr-FR" sz="2400" b="1" dirty="0" smtClean="0">
                <a:solidFill>
                  <a:srgbClr val="17375E"/>
                </a:solidFill>
                <a:latin typeface="+mj-lt"/>
              </a:rPr>
              <a:t>Objectif général: </a:t>
            </a:r>
            <a:r>
              <a:rPr lang="fr-FR" sz="2400" dirty="0" smtClean="0">
                <a:solidFill>
                  <a:srgbClr val="17375E"/>
                </a:solidFill>
                <a:latin typeface="+mj-lt"/>
              </a:rPr>
              <a:t>université de visibilité mondiale à moyen terme</a:t>
            </a:r>
            <a:endParaRPr lang="fr-FR" sz="2400" b="1" dirty="0" smtClean="0">
              <a:solidFill>
                <a:srgbClr val="17375E"/>
              </a:solidFill>
              <a:latin typeface="+mj-lt"/>
            </a:endParaRPr>
          </a:p>
          <a:p>
            <a:pPr marL="36000" indent="-266700"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fr-FR" sz="2400" b="1" dirty="0" smtClean="0">
                <a:solidFill>
                  <a:srgbClr val="17375E"/>
                </a:solidFill>
                <a:latin typeface="+mj-lt"/>
              </a:rPr>
              <a:t>Potentiel et ambition scientifique:  </a:t>
            </a:r>
            <a:r>
              <a:rPr lang="fr-FR" sz="2400" dirty="0" smtClean="0">
                <a:solidFill>
                  <a:srgbClr val="17375E"/>
                </a:solidFill>
                <a:latin typeface="+mj-lt"/>
              </a:rPr>
              <a:t>périmètre d’excellence nettement défini et stratégie de développement; écosystème des projets IA</a:t>
            </a:r>
            <a:endParaRPr lang="fr-FR" sz="2400" b="1" dirty="0" smtClean="0">
              <a:solidFill>
                <a:srgbClr val="17375E"/>
              </a:solidFill>
              <a:latin typeface="+mj-lt"/>
            </a:endParaRPr>
          </a:p>
          <a:p>
            <a:pPr marL="36000" indent="-266700"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fr-FR" sz="2400" b="1" dirty="0" smtClean="0">
                <a:solidFill>
                  <a:srgbClr val="17375E"/>
                </a:solidFill>
                <a:latin typeface="+mj-lt"/>
              </a:rPr>
              <a:t>Compétitivité de la formation: </a:t>
            </a:r>
            <a:r>
              <a:rPr lang="fr-FR" sz="2400" dirty="0" smtClean="0">
                <a:solidFill>
                  <a:srgbClr val="17375E"/>
                </a:solidFill>
                <a:latin typeface="+mj-lt"/>
              </a:rPr>
              <a:t>attractivité et innovation</a:t>
            </a:r>
            <a:endParaRPr lang="fr-FR" sz="2400" b="1" dirty="0" smtClean="0">
              <a:solidFill>
                <a:srgbClr val="17375E"/>
              </a:solidFill>
              <a:latin typeface="+mj-lt"/>
            </a:endParaRPr>
          </a:p>
          <a:p>
            <a:pPr marL="36000" indent="-266700"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fr-FR" sz="2400" b="1" dirty="0" smtClean="0">
                <a:solidFill>
                  <a:srgbClr val="17375E"/>
                </a:solidFill>
                <a:latin typeface="+mj-lt"/>
              </a:rPr>
              <a:t>Approche partenariale: </a:t>
            </a:r>
            <a:r>
              <a:rPr lang="fr-FR" sz="2400" dirty="0" smtClean="0">
                <a:solidFill>
                  <a:srgbClr val="17375E"/>
                </a:solidFill>
                <a:latin typeface="+mj-lt"/>
              </a:rPr>
              <a:t>écoles, organismes, milieux économiques, international</a:t>
            </a:r>
          </a:p>
          <a:p>
            <a:pPr marL="36000" indent="-266700"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fr-FR" sz="2400" b="1" dirty="0" smtClean="0">
                <a:solidFill>
                  <a:srgbClr val="17375E"/>
                </a:solidFill>
                <a:latin typeface="+mj-lt"/>
              </a:rPr>
              <a:t>Gouvernance et politique RH: </a:t>
            </a:r>
            <a:r>
              <a:rPr lang="fr-FR" sz="2400" dirty="0" smtClean="0">
                <a:solidFill>
                  <a:srgbClr val="17375E"/>
                </a:solidFill>
                <a:latin typeface="+mj-lt"/>
              </a:rPr>
              <a:t>gouvernance rénovée et performante, politique des talents</a:t>
            </a:r>
          </a:p>
          <a:p>
            <a:pPr marL="36000" indent="-266700"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fr-FR" sz="2400" b="1" dirty="0" smtClean="0">
                <a:solidFill>
                  <a:srgbClr val="17375E"/>
                </a:solidFill>
                <a:latin typeface="+mj-lt"/>
              </a:rPr>
              <a:t>Trajectoire: </a:t>
            </a:r>
            <a:r>
              <a:rPr lang="fr-FR" sz="2400" dirty="0" smtClean="0">
                <a:solidFill>
                  <a:srgbClr val="17375E"/>
                </a:solidFill>
                <a:latin typeface="+mj-lt"/>
              </a:rPr>
              <a:t>point de départ et objectifs à 4 et 10 ans</a:t>
            </a:r>
          </a:p>
          <a:p>
            <a:pPr marL="266700" indent="-266700" algn="just">
              <a:spcBef>
                <a:spcPct val="20000"/>
              </a:spcBef>
              <a:buFont typeface="Wingdings" pitchFamily="2" charset="2"/>
              <a:buChar char="ü"/>
            </a:pPr>
            <a:endParaRPr lang="en-US" sz="2000" b="1" dirty="0">
              <a:solidFill>
                <a:srgbClr val="1737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28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98500"/>
          </a:xfrm>
          <a:prstGeom prst="rect">
            <a:avLst/>
          </a:prstGeom>
          <a:solidFill>
            <a:srgbClr val="2E6C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0" y="23813"/>
            <a:ext cx="913130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3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fr-FR" sz="3200" b="1" kern="0" dirty="0" smtClean="0">
                <a:solidFill>
                  <a:prstClr val="white"/>
                </a:solidFill>
                <a:ea typeface="+mn-ea"/>
                <a:cs typeface="+mn-cs"/>
              </a:rPr>
              <a:t>AMU: l’ambition</a:t>
            </a:r>
            <a:r>
              <a:rPr lang="en-US" sz="3200" b="1" kern="0" dirty="0" smtClean="0">
                <a:solidFill>
                  <a:prstClr val="white"/>
                </a:solidFill>
                <a:ea typeface="+mn-ea"/>
                <a:cs typeface="+mn-cs"/>
              </a:rPr>
              <a:t>	</a:t>
            </a:r>
            <a:endParaRPr lang="en-US" sz="3200" b="1" kern="0" dirty="0">
              <a:solidFill>
                <a:prstClr val="white"/>
              </a:solidFill>
              <a:ea typeface="+mn-ea"/>
              <a:cs typeface="+mn-cs"/>
            </a:endParaRPr>
          </a:p>
        </p:txBody>
      </p:sp>
      <p:sp>
        <p:nvSpPr>
          <p:cNvPr id="12" name="Espace réservé du contenu 8"/>
          <p:cNvSpPr txBox="1">
            <a:spLocks/>
          </p:cNvSpPr>
          <p:nvPr/>
        </p:nvSpPr>
        <p:spPr bwMode="auto">
          <a:xfrm>
            <a:off x="228600" y="1117600"/>
            <a:ext cx="8724900" cy="4991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endParaRPr lang="fr-FR" sz="2400" b="1" dirty="0" smtClean="0">
              <a:solidFill>
                <a:srgbClr val="17375E"/>
              </a:solidFill>
              <a:latin typeface="+mj-lt"/>
            </a:endParaRPr>
          </a:p>
          <a:p>
            <a:pPr marL="266700" indent="-266700" algn="just">
              <a:spcBef>
                <a:spcPct val="20000"/>
              </a:spcBef>
              <a:buFont typeface="Wingdings" pitchFamily="2" charset="2"/>
              <a:buChar char="ü"/>
            </a:pPr>
            <a:r>
              <a:rPr lang="fr-FR" sz="2400" b="1" dirty="0" smtClean="0">
                <a:solidFill>
                  <a:srgbClr val="17375E"/>
                </a:solidFill>
                <a:latin typeface="+mj-lt"/>
              </a:rPr>
              <a:t>Un rayonnement international: </a:t>
            </a:r>
            <a:r>
              <a:rPr lang="fr-FR" sz="2400" dirty="0" smtClean="0">
                <a:solidFill>
                  <a:srgbClr val="17375E"/>
                </a:solidFill>
                <a:latin typeface="+mj-lt"/>
              </a:rPr>
              <a:t>devenir la capitale des savoirs du Sud de l’Europe; une identité méditerranéenne combinée à une ambition internationale</a:t>
            </a:r>
          </a:p>
          <a:p>
            <a:pPr algn="just">
              <a:spcBef>
                <a:spcPct val="20000"/>
              </a:spcBef>
            </a:pPr>
            <a:endParaRPr lang="fr-FR" sz="2400" dirty="0" smtClean="0">
              <a:solidFill>
                <a:srgbClr val="17375E"/>
              </a:solidFill>
              <a:latin typeface="+mj-lt"/>
            </a:endParaRPr>
          </a:p>
          <a:p>
            <a:pPr marL="266700" indent="-266700" algn="just">
              <a:spcBef>
                <a:spcPct val="20000"/>
              </a:spcBef>
              <a:buFont typeface="Wingdings" pitchFamily="2" charset="2"/>
              <a:buChar char="ü"/>
            </a:pPr>
            <a:r>
              <a:rPr lang="fr-FR" sz="2400" b="1" dirty="0" smtClean="0">
                <a:solidFill>
                  <a:srgbClr val="17375E"/>
                </a:solidFill>
                <a:latin typeface="+mj-lt"/>
              </a:rPr>
              <a:t>Ancrée dans son territoire: </a:t>
            </a:r>
            <a:r>
              <a:rPr lang="fr-FR" sz="2400" dirty="0" smtClean="0">
                <a:solidFill>
                  <a:srgbClr val="17375E"/>
                </a:solidFill>
                <a:latin typeface="+mj-lt"/>
              </a:rPr>
              <a:t>conforter ses relations avec ses partenaires; un acteur responsable impliqué dans le développement de son territoire</a:t>
            </a:r>
          </a:p>
          <a:p>
            <a:pPr algn="just">
              <a:spcBef>
                <a:spcPct val="20000"/>
              </a:spcBef>
            </a:pPr>
            <a:endParaRPr lang="fr-FR" sz="2400" dirty="0" smtClean="0">
              <a:solidFill>
                <a:srgbClr val="17375E"/>
              </a:solidFill>
              <a:latin typeface="+mj-lt"/>
            </a:endParaRPr>
          </a:p>
          <a:p>
            <a:pPr marL="266700" indent="-266700" algn="just">
              <a:spcBef>
                <a:spcPct val="20000"/>
              </a:spcBef>
              <a:buFont typeface="Wingdings" pitchFamily="2" charset="2"/>
              <a:buChar char="ü"/>
            </a:pPr>
            <a:r>
              <a:rPr lang="fr-FR" sz="2400" b="1" dirty="0" smtClean="0">
                <a:solidFill>
                  <a:srgbClr val="17375E"/>
                </a:solidFill>
                <a:latin typeface="+mj-lt"/>
              </a:rPr>
              <a:t>Une excellence inclusive: </a:t>
            </a:r>
            <a:r>
              <a:rPr lang="fr-FR" sz="2400" dirty="0" smtClean="0">
                <a:solidFill>
                  <a:srgbClr val="17375E"/>
                </a:solidFill>
                <a:latin typeface="+mj-lt"/>
              </a:rPr>
              <a:t>offrir le meilleur de la connaissance pour tous; allier acquisition d’une culture académique et insertion professionnelle </a:t>
            </a:r>
          </a:p>
          <a:p>
            <a:pPr algn="just">
              <a:spcBef>
                <a:spcPct val="20000"/>
              </a:spcBef>
            </a:pPr>
            <a:endParaRPr lang="fr-FR" sz="2000" b="1" dirty="0" smtClean="0">
              <a:solidFill>
                <a:srgbClr val="1737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67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749300"/>
          </a:xfrm>
          <a:prstGeom prst="rect">
            <a:avLst/>
          </a:prstGeom>
          <a:solidFill>
            <a:srgbClr val="2E6C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52212"/>
            <a:ext cx="9144000" cy="5847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r-FR" sz="3200" b="1" kern="0" dirty="0" smtClean="0">
                <a:solidFill>
                  <a:prstClr val="white"/>
                </a:solidFill>
                <a:latin typeface="Calibri" pitchFamily="34" charset="0"/>
                <a:ea typeface="+mn-ea"/>
                <a:cs typeface="Calibri" pitchFamily="34" charset="0"/>
              </a:rPr>
              <a:t>AMU: le contexte scientifique actuel</a:t>
            </a:r>
            <a:endParaRPr lang="fr-FR" sz="3200" b="1" kern="0" dirty="0">
              <a:solidFill>
                <a:prstClr val="white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grpSp>
        <p:nvGrpSpPr>
          <p:cNvPr id="2" name="Groupe 14"/>
          <p:cNvGrpSpPr/>
          <p:nvPr/>
        </p:nvGrpSpPr>
        <p:grpSpPr>
          <a:xfrm>
            <a:off x="645467" y="1180529"/>
            <a:ext cx="8084514" cy="5297270"/>
            <a:chOff x="122238" y="494566"/>
            <a:chExt cx="5684141" cy="5123495"/>
          </a:xfrm>
          <a:solidFill>
            <a:schemeClr val="bg1">
              <a:lumMod val="95000"/>
            </a:schemeClr>
          </a:solidFill>
        </p:grpSpPr>
        <p:grpSp>
          <p:nvGrpSpPr>
            <p:cNvPr id="3" name="Group 3"/>
            <p:cNvGrpSpPr>
              <a:grpSpLocks/>
            </p:cNvGrpSpPr>
            <p:nvPr>
              <p:custDataLst>
                <p:tags r:id="rId1"/>
              </p:custDataLst>
            </p:nvPr>
          </p:nvGrpSpPr>
          <p:grpSpPr bwMode="auto">
            <a:xfrm>
              <a:off x="122238" y="494566"/>
              <a:ext cx="5643562" cy="5123495"/>
              <a:chOff x="1218" y="402"/>
              <a:chExt cx="3171" cy="3343"/>
            </a:xfrm>
            <a:grpFill/>
          </p:grpSpPr>
          <p:sp>
            <p:nvSpPr>
              <p:cNvPr id="25" name="Freeform 4"/>
              <p:cNvSpPr>
                <a:spLocks/>
              </p:cNvSpPr>
              <p:nvPr/>
            </p:nvSpPr>
            <p:spPr bwMode="auto">
              <a:xfrm>
                <a:off x="2806" y="1769"/>
                <a:ext cx="1583" cy="1968"/>
              </a:xfrm>
              <a:custGeom>
                <a:avLst/>
                <a:gdLst>
                  <a:gd name="T0" fmla="*/ 0 w 830"/>
                  <a:gd name="T1" fmla="*/ 678 h 1032"/>
                  <a:gd name="T2" fmla="*/ 81 w 830"/>
                  <a:gd name="T3" fmla="*/ 677 h 1032"/>
                  <a:gd name="T4" fmla="*/ 83 w 830"/>
                  <a:gd name="T5" fmla="*/ 679 h 1032"/>
                  <a:gd name="T6" fmla="*/ 124 w 830"/>
                  <a:gd name="T7" fmla="*/ 691 h 1032"/>
                  <a:gd name="T8" fmla="*/ 198 w 830"/>
                  <a:gd name="T9" fmla="*/ 618 h 1032"/>
                  <a:gd name="T10" fmla="*/ 124 w 830"/>
                  <a:gd name="T11" fmla="*/ 544 h 1032"/>
                  <a:gd name="T12" fmla="*/ 83 w 830"/>
                  <a:gd name="T13" fmla="*/ 557 h 1032"/>
                  <a:gd name="T14" fmla="*/ 81 w 830"/>
                  <a:gd name="T15" fmla="*/ 558 h 1032"/>
                  <a:gd name="T16" fmla="*/ 0 w 830"/>
                  <a:gd name="T17" fmla="*/ 558 h 1032"/>
                  <a:gd name="T18" fmla="*/ 0 w 830"/>
                  <a:gd name="T19" fmla="*/ 431 h 1032"/>
                  <a:gd name="T20" fmla="*/ 0 w 830"/>
                  <a:gd name="T21" fmla="*/ 413 h 1032"/>
                  <a:gd name="T22" fmla="*/ 0 w 830"/>
                  <a:gd name="T23" fmla="*/ 209 h 1032"/>
                  <a:gd name="T24" fmla="*/ 0 w 830"/>
                  <a:gd name="T25" fmla="*/ 198 h 1032"/>
                  <a:gd name="T26" fmla="*/ 341 w 830"/>
                  <a:gd name="T27" fmla="*/ 198 h 1032"/>
                  <a:gd name="T28" fmla="*/ 357 w 830"/>
                  <a:gd name="T29" fmla="*/ 198 h 1032"/>
                  <a:gd name="T30" fmla="*/ 358 w 830"/>
                  <a:gd name="T31" fmla="*/ 116 h 1032"/>
                  <a:gd name="T32" fmla="*/ 356 w 830"/>
                  <a:gd name="T33" fmla="*/ 115 h 1032"/>
                  <a:gd name="T34" fmla="*/ 343 w 830"/>
                  <a:gd name="T35" fmla="*/ 73 h 1032"/>
                  <a:gd name="T36" fmla="*/ 417 w 830"/>
                  <a:gd name="T37" fmla="*/ 0 h 1032"/>
                  <a:gd name="T38" fmla="*/ 491 w 830"/>
                  <a:gd name="T39" fmla="*/ 73 h 1032"/>
                  <a:gd name="T40" fmla="*/ 478 w 830"/>
                  <a:gd name="T41" fmla="*/ 114 h 1032"/>
                  <a:gd name="T42" fmla="*/ 477 w 830"/>
                  <a:gd name="T43" fmla="*/ 116 h 1032"/>
                  <a:gd name="T44" fmla="*/ 477 w 830"/>
                  <a:gd name="T45" fmla="*/ 198 h 1032"/>
                  <a:gd name="T46" fmla="*/ 493 w 830"/>
                  <a:gd name="T47" fmla="*/ 198 h 1032"/>
                  <a:gd name="T48" fmla="*/ 830 w 830"/>
                  <a:gd name="T49" fmla="*/ 198 h 1032"/>
                  <a:gd name="T50" fmla="*/ 830 w 830"/>
                  <a:gd name="T51" fmla="*/ 518 h 1032"/>
                  <a:gd name="T52" fmla="*/ 830 w 830"/>
                  <a:gd name="T53" fmla="*/ 762 h 1032"/>
                  <a:gd name="T54" fmla="*/ 830 w 830"/>
                  <a:gd name="T55" fmla="*/ 1032 h 1032"/>
                  <a:gd name="T56" fmla="*/ 0 w 830"/>
                  <a:gd name="T57" fmla="*/ 1032 h 1032"/>
                  <a:gd name="T58" fmla="*/ 0 w 830"/>
                  <a:gd name="T59" fmla="*/ 803 h 1032"/>
                  <a:gd name="T60" fmla="*/ 0 w 830"/>
                  <a:gd name="T61" fmla="*/ 794 h 1032"/>
                  <a:gd name="T62" fmla="*/ 0 w 830"/>
                  <a:gd name="T63" fmla="*/ 678 h 1032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830"/>
                  <a:gd name="T97" fmla="*/ 0 h 1032"/>
                  <a:gd name="T98" fmla="*/ 830 w 830"/>
                  <a:gd name="T99" fmla="*/ 1032 h 1032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830" h="1032">
                    <a:moveTo>
                      <a:pt x="0" y="678"/>
                    </a:moveTo>
                    <a:cubicBezTo>
                      <a:pt x="0" y="678"/>
                      <a:pt x="3" y="596"/>
                      <a:pt x="81" y="677"/>
                    </a:cubicBezTo>
                    <a:cubicBezTo>
                      <a:pt x="83" y="679"/>
                      <a:pt x="83" y="679"/>
                      <a:pt x="83" y="679"/>
                    </a:cubicBezTo>
                    <a:cubicBezTo>
                      <a:pt x="95" y="687"/>
                      <a:pt x="109" y="691"/>
                      <a:pt x="124" y="691"/>
                    </a:cubicBezTo>
                    <a:cubicBezTo>
                      <a:pt x="165" y="691"/>
                      <a:pt x="198" y="658"/>
                      <a:pt x="198" y="618"/>
                    </a:cubicBezTo>
                    <a:cubicBezTo>
                      <a:pt x="198" y="577"/>
                      <a:pt x="165" y="544"/>
                      <a:pt x="124" y="544"/>
                    </a:cubicBezTo>
                    <a:cubicBezTo>
                      <a:pt x="108" y="544"/>
                      <a:pt x="95" y="548"/>
                      <a:pt x="83" y="557"/>
                    </a:cubicBezTo>
                    <a:cubicBezTo>
                      <a:pt x="81" y="558"/>
                      <a:pt x="81" y="558"/>
                      <a:pt x="81" y="558"/>
                    </a:cubicBezTo>
                    <a:cubicBezTo>
                      <a:pt x="3" y="639"/>
                      <a:pt x="0" y="558"/>
                      <a:pt x="0" y="558"/>
                    </a:cubicBezTo>
                    <a:cubicBezTo>
                      <a:pt x="0" y="431"/>
                      <a:pt x="0" y="431"/>
                      <a:pt x="0" y="431"/>
                    </a:cubicBezTo>
                    <a:cubicBezTo>
                      <a:pt x="0" y="413"/>
                      <a:pt x="0" y="413"/>
                      <a:pt x="0" y="413"/>
                    </a:cubicBezTo>
                    <a:cubicBezTo>
                      <a:pt x="0" y="209"/>
                      <a:pt x="0" y="209"/>
                      <a:pt x="0" y="209"/>
                    </a:cubicBezTo>
                    <a:cubicBezTo>
                      <a:pt x="0" y="198"/>
                      <a:pt x="0" y="198"/>
                      <a:pt x="0" y="198"/>
                    </a:cubicBezTo>
                    <a:cubicBezTo>
                      <a:pt x="341" y="198"/>
                      <a:pt x="341" y="198"/>
                      <a:pt x="341" y="198"/>
                    </a:cubicBezTo>
                    <a:cubicBezTo>
                      <a:pt x="357" y="198"/>
                      <a:pt x="357" y="198"/>
                      <a:pt x="357" y="198"/>
                    </a:cubicBezTo>
                    <a:cubicBezTo>
                      <a:pt x="357" y="198"/>
                      <a:pt x="439" y="194"/>
                      <a:pt x="358" y="116"/>
                    </a:cubicBezTo>
                    <a:cubicBezTo>
                      <a:pt x="356" y="115"/>
                      <a:pt x="356" y="115"/>
                      <a:pt x="356" y="115"/>
                    </a:cubicBezTo>
                    <a:cubicBezTo>
                      <a:pt x="348" y="103"/>
                      <a:pt x="343" y="89"/>
                      <a:pt x="343" y="73"/>
                    </a:cubicBezTo>
                    <a:cubicBezTo>
                      <a:pt x="343" y="33"/>
                      <a:pt x="376" y="0"/>
                      <a:pt x="417" y="0"/>
                    </a:cubicBezTo>
                    <a:cubicBezTo>
                      <a:pt x="458" y="0"/>
                      <a:pt x="491" y="33"/>
                      <a:pt x="491" y="73"/>
                    </a:cubicBezTo>
                    <a:cubicBezTo>
                      <a:pt x="491" y="88"/>
                      <a:pt x="486" y="102"/>
                      <a:pt x="478" y="114"/>
                    </a:cubicBezTo>
                    <a:cubicBezTo>
                      <a:pt x="477" y="116"/>
                      <a:pt x="477" y="116"/>
                      <a:pt x="477" y="116"/>
                    </a:cubicBezTo>
                    <a:cubicBezTo>
                      <a:pt x="396" y="194"/>
                      <a:pt x="477" y="198"/>
                      <a:pt x="477" y="198"/>
                    </a:cubicBezTo>
                    <a:cubicBezTo>
                      <a:pt x="493" y="198"/>
                      <a:pt x="493" y="198"/>
                      <a:pt x="493" y="198"/>
                    </a:cubicBezTo>
                    <a:cubicBezTo>
                      <a:pt x="830" y="198"/>
                      <a:pt x="830" y="198"/>
                      <a:pt x="830" y="198"/>
                    </a:cubicBezTo>
                    <a:cubicBezTo>
                      <a:pt x="830" y="518"/>
                      <a:pt x="830" y="518"/>
                      <a:pt x="830" y="518"/>
                    </a:cubicBezTo>
                    <a:cubicBezTo>
                      <a:pt x="830" y="762"/>
                      <a:pt x="830" y="762"/>
                      <a:pt x="830" y="762"/>
                    </a:cubicBezTo>
                    <a:cubicBezTo>
                      <a:pt x="830" y="1032"/>
                      <a:pt x="830" y="1032"/>
                      <a:pt x="830" y="1032"/>
                    </a:cubicBezTo>
                    <a:cubicBezTo>
                      <a:pt x="0" y="1032"/>
                      <a:pt x="0" y="1032"/>
                      <a:pt x="0" y="1032"/>
                    </a:cubicBezTo>
                    <a:cubicBezTo>
                      <a:pt x="0" y="803"/>
                      <a:pt x="0" y="803"/>
                      <a:pt x="0" y="803"/>
                    </a:cubicBezTo>
                    <a:cubicBezTo>
                      <a:pt x="0" y="794"/>
                      <a:pt x="0" y="794"/>
                      <a:pt x="0" y="794"/>
                    </a:cubicBezTo>
                    <a:lnTo>
                      <a:pt x="0" y="678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Freeform 5"/>
              <p:cNvSpPr>
                <a:spLocks/>
              </p:cNvSpPr>
              <p:nvPr/>
            </p:nvSpPr>
            <p:spPr bwMode="auto">
              <a:xfrm>
                <a:off x="1218" y="2155"/>
                <a:ext cx="1968" cy="1590"/>
              </a:xfrm>
              <a:custGeom>
                <a:avLst/>
                <a:gdLst>
                  <a:gd name="T0" fmla="*/ 354 w 1032"/>
                  <a:gd name="T1" fmla="*/ 0 h 834"/>
                  <a:gd name="T2" fmla="*/ 354 w 1032"/>
                  <a:gd name="T3" fmla="*/ 82 h 834"/>
                  <a:gd name="T4" fmla="*/ 353 w 1032"/>
                  <a:gd name="T5" fmla="*/ 84 h 834"/>
                  <a:gd name="T6" fmla="*/ 340 w 1032"/>
                  <a:gd name="T7" fmla="*/ 125 h 834"/>
                  <a:gd name="T8" fmla="*/ 414 w 1032"/>
                  <a:gd name="T9" fmla="*/ 199 h 834"/>
                  <a:gd name="T10" fmla="*/ 487 w 1032"/>
                  <a:gd name="T11" fmla="*/ 125 h 834"/>
                  <a:gd name="T12" fmla="*/ 475 w 1032"/>
                  <a:gd name="T13" fmla="*/ 83 h 834"/>
                  <a:gd name="T14" fmla="*/ 473 w 1032"/>
                  <a:gd name="T15" fmla="*/ 82 h 834"/>
                  <a:gd name="T16" fmla="*/ 474 w 1032"/>
                  <a:gd name="T17" fmla="*/ 0 h 834"/>
                  <a:gd name="T18" fmla="*/ 601 w 1032"/>
                  <a:gd name="T19" fmla="*/ 0 h 834"/>
                  <a:gd name="T20" fmla="*/ 618 w 1032"/>
                  <a:gd name="T21" fmla="*/ 0 h 834"/>
                  <a:gd name="T22" fmla="*/ 823 w 1032"/>
                  <a:gd name="T23" fmla="*/ 0 h 834"/>
                  <a:gd name="T24" fmla="*/ 834 w 1032"/>
                  <a:gd name="T25" fmla="*/ 0 h 834"/>
                  <a:gd name="T26" fmla="*/ 834 w 1032"/>
                  <a:gd name="T27" fmla="*/ 343 h 834"/>
                  <a:gd name="T28" fmla="*/ 834 w 1032"/>
                  <a:gd name="T29" fmla="*/ 359 h 834"/>
                  <a:gd name="T30" fmla="*/ 915 w 1032"/>
                  <a:gd name="T31" fmla="*/ 359 h 834"/>
                  <a:gd name="T32" fmla="*/ 917 w 1032"/>
                  <a:gd name="T33" fmla="*/ 358 h 834"/>
                  <a:gd name="T34" fmla="*/ 958 w 1032"/>
                  <a:gd name="T35" fmla="*/ 345 h 834"/>
                  <a:gd name="T36" fmla="*/ 1032 w 1032"/>
                  <a:gd name="T37" fmla="*/ 419 h 834"/>
                  <a:gd name="T38" fmla="*/ 958 w 1032"/>
                  <a:gd name="T39" fmla="*/ 493 h 834"/>
                  <a:gd name="T40" fmla="*/ 917 w 1032"/>
                  <a:gd name="T41" fmla="*/ 480 h 834"/>
                  <a:gd name="T42" fmla="*/ 915 w 1032"/>
                  <a:gd name="T43" fmla="*/ 479 h 834"/>
                  <a:gd name="T44" fmla="*/ 834 w 1032"/>
                  <a:gd name="T45" fmla="*/ 479 h 834"/>
                  <a:gd name="T46" fmla="*/ 834 w 1032"/>
                  <a:gd name="T47" fmla="*/ 496 h 834"/>
                  <a:gd name="T48" fmla="*/ 834 w 1032"/>
                  <a:gd name="T49" fmla="*/ 834 h 834"/>
                  <a:gd name="T50" fmla="*/ 513 w 1032"/>
                  <a:gd name="T51" fmla="*/ 834 h 834"/>
                  <a:gd name="T52" fmla="*/ 270 w 1032"/>
                  <a:gd name="T53" fmla="*/ 834 h 834"/>
                  <a:gd name="T54" fmla="*/ 0 w 1032"/>
                  <a:gd name="T55" fmla="*/ 834 h 834"/>
                  <a:gd name="T56" fmla="*/ 0 w 1032"/>
                  <a:gd name="T57" fmla="*/ 0 h 834"/>
                  <a:gd name="T58" fmla="*/ 228 w 1032"/>
                  <a:gd name="T59" fmla="*/ 0 h 834"/>
                  <a:gd name="T60" fmla="*/ 238 w 1032"/>
                  <a:gd name="T61" fmla="*/ 0 h 834"/>
                  <a:gd name="T62" fmla="*/ 354 w 1032"/>
                  <a:gd name="T63" fmla="*/ 0 h 834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032"/>
                  <a:gd name="T97" fmla="*/ 0 h 834"/>
                  <a:gd name="T98" fmla="*/ 1032 w 1032"/>
                  <a:gd name="T99" fmla="*/ 834 h 834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032" h="834">
                    <a:moveTo>
                      <a:pt x="354" y="0"/>
                    </a:moveTo>
                    <a:cubicBezTo>
                      <a:pt x="354" y="0"/>
                      <a:pt x="435" y="3"/>
                      <a:pt x="354" y="82"/>
                    </a:cubicBezTo>
                    <a:cubicBezTo>
                      <a:pt x="353" y="84"/>
                      <a:pt x="353" y="84"/>
                      <a:pt x="353" y="84"/>
                    </a:cubicBezTo>
                    <a:cubicBezTo>
                      <a:pt x="345" y="95"/>
                      <a:pt x="340" y="110"/>
                      <a:pt x="340" y="125"/>
                    </a:cubicBezTo>
                    <a:cubicBezTo>
                      <a:pt x="340" y="166"/>
                      <a:pt x="373" y="199"/>
                      <a:pt x="414" y="199"/>
                    </a:cubicBezTo>
                    <a:cubicBezTo>
                      <a:pt x="454" y="199"/>
                      <a:pt x="487" y="166"/>
                      <a:pt x="487" y="125"/>
                    </a:cubicBezTo>
                    <a:cubicBezTo>
                      <a:pt x="487" y="109"/>
                      <a:pt x="483" y="95"/>
                      <a:pt x="475" y="83"/>
                    </a:cubicBezTo>
                    <a:cubicBezTo>
                      <a:pt x="473" y="82"/>
                      <a:pt x="473" y="82"/>
                      <a:pt x="473" y="82"/>
                    </a:cubicBezTo>
                    <a:cubicBezTo>
                      <a:pt x="392" y="3"/>
                      <a:pt x="474" y="0"/>
                      <a:pt x="474" y="0"/>
                    </a:cubicBezTo>
                    <a:cubicBezTo>
                      <a:pt x="601" y="0"/>
                      <a:pt x="601" y="0"/>
                      <a:pt x="601" y="0"/>
                    </a:cubicBezTo>
                    <a:cubicBezTo>
                      <a:pt x="618" y="0"/>
                      <a:pt x="618" y="0"/>
                      <a:pt x="618" y="0"/>
                    </a:cubicBezTo>
                    <a:cubicBezTo>
                      <a:pt x="823" y="0"/>
                      <a:pt x="823" y="0"/>
                      <a:pt x="823" y="0"/>
                    </a:cubicBezTo>
                    <a:cubicBezTo>
                      <a:pt x="834" y="0"/>
                      <a:pt x="834" y="0"/>
                      <a:pt x="834" y="0"/>
                    </a:cubicBezTo>
                    <a:cubicBezTo>
                      <a:pt x="834" y="343"/>
                      <a:pt x="834" y="343"/>
                      <a:pt x="834" y="343"/>
                    </a:cubicBezTo>
                    <a:cubicBezTo>
                      <a:pt x="834" y="359"/>
                      <a:pt x="834" y="359"/>
                      <a:pt x="834" y="359"/>
                    </a:cubicBezTo>
                    <a:cubicBezTo>
                      <a:pt x="834" y="359"/>
                      <a:pt x="837" y="441"/>
                      <a:pt x="915" y="359"/>
                    </a:cubicBezTo>
                    <a:cubicBezTo>
                      <a:pt x="917" y="358"/>
                      <a:pt x="917" y="358"/>
                      <a:pt x="917" y="358"/>
                    </a:cubicBezTo>
                    <a:cubicBezTo>
                      <a:pt x="929" y="349"/>
                      <a:pt x="942" y="345"/>
                      <a:pt x="958" y="345"/>
                    </a:cubicBezTo>
                    <a:cubicBezTo>
                      <a:pt x="999" y="345"/>
                      <a:pt x="1032" y="378"/>
                      <a:pt x="1032" y="419"/>
                    </a:cubicBezTo>
                    <a:cubicBezTo>
                      <a:pt x="1032" y="460"/>
                      <a:pt x="999" y="493"/>
                      <a:pt x="958" y="493"/>
                    </a:cubicBezTo>
                    <a:cubicBezTo>
                      <a:pt x="943" y="493"/>
                      <a:pt x="929" y="488"/>
                      <a:pt x="917" y="480"/>
                    </a:cubicBezTo>
                    <a:cubicBezTo>
                      <a:pt x="915" y="479"/>
                      <a:pt x="915" y="479"/>
                      <a:pt x="915" y="479"/>
                    </a:cubicBezTo>
                    <a:cubicBezTo>
                      <a:pt x="837" y="397"/>
                      <a:pt x="834" y="479"/>
                      <a:pt x="834" y="479"/>
                    </a:cubicBezTo>
                    <a:cubicBezTo>
                      <a:pt x="834" y="496"/>
                      <a:pt x="834" y="496"/>
                      <a:pt x="834" y="496"/>
                    </a:cubicBezTo>
                    <a:cubicBezTo>
                      <a:pt x="834" y="834"/>
                      <a:pt x="834" y="834"/>
                      <a:pt x="834" y="834"/>
                    </a:cubicBezTo>
                    <a:cubicBezTo>
                      <a:pt x="513" y="834"/>
                      <a:pt x="513" y="834"/>
                      <a:pt x="513" y="834"/>
                    </a:cubicBezTo>
                    <a:cubicBezTo>
                      <a:pt x="270" y="834"/>
                      <a:pt x="270" y="834"/>
                      <a:pt x="270" y="834"/>
                    </a:cubicBezTo>
                    <a:cubicBezTo>
                      <a:pt x="0" y="834"/>
                      <a:pt x="0" y="834"/>
                      <a:pt x="0" y="83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28" y="0"/>
                      <a:pt x="228" y="0"/>
                      <a:pt x="228" y="0"/>
                    </a:cubicBezTo>
                    <a:cubicBezTo>
                      <a:pt x="238" y="0"/>
                      <a:pt x="238" y="0"/>
                      <a:pt x="238" y="0"/>
                    </a:cubicBezTo>
                    <a:lnTo>
                      <a:pt x="354" y="0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9525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Freeform 6"/>
              <p:cNvSpPr>
                <a:spLocks/>
              </p:cNvSpPr>
              <p:nvPr/>
            </p:nvSpPr>
            <p:spPr bwMode="auto">
              <a:xfrm>
                <a:off x="1218" y="410"/>
                <a:ext cx="1586" cy="2154"/>
              </a:xfrm>
              <a:custGeom>
                <a:avLst/>
                <a:gdLst>
                  <a:gd name="T0" fmla="*/ 832 w 832"/>
                  <a:gd name="T1" fmla="*/ 354 h 1032"/>
                  <a:gd name="T2" fmla="*/ 750 w 832"/>
                  <a:gd name="T3" fmla="*/ 354 h 1032"/>
                  <a:gd name="T4" fmla="*/ 748 w 832"/>
                  <a:gd name="T5" fmla="*/ 353 h 1032"/>
                  <a:gd name="T6" fmla="*/ 707 w 832"/>
                  <a:gd name="T7" fmla="*/ 340 h 1032"/>
                  <a:gd name="T8" fmla="*/ 634 w 832"/>
                  <a:gd name="T9" fmla="*/ 414 h 1032"/>
                  <a:gd name="T10" fmla="*/ 707 w 832"/>
                  <a:gd name="T11" fmla="*/ 487 h 1032"/>
                  <a:gd name="T12" fmla="*/ 749 w 832"/>
                  <a:gd name="T13" fmla="*/ 474 h 1032"/>
                  <a:gd name="T14" fmla="*/ 750 w 832"/>
                  <a:gd name="T15" fmla="*/ 473 h 1032"/>
                  <a:gd name="T16" fmla="*/ 832 w 832"/>
                  <a:gd name="T17" fmla="*/ 474 h 1032"/>
                  <a:gd name="T18" fmla="*/ 832 w 832"/>
                  <a:gd name="T19" fmla="*/ 601 h 1032"/>
                  <a:gd name="T20" fmla="*/ 832 w 832"/>
                  <a:gd name="T21" fmla="*/ 618 h 1032"/>
                  <a:gd name="T22" fmla="*/ 832 w 832"/>
                  <a:gd name="T23" fmla="*/ 822 h 1032"/>
                  <a:gd name="T24" fmla="*/ 832 w 832"/>
                  <a:gd name="T25" fmla="*/ 834 h 1032"/>
                  <a:gd name="T26" fmla="*/ 490 w 832"/>
                  <a:gd name="T27" fmla="*/ 834 h 1032"/>
                  <a:gd name="T28" fmla="*/ 474 w 832"/>
                  <a:gd name="T29" fmla="*/ 834 h 1032"/>
                  <a:gd name="T30" fmla="*/ 473 w 832"/>
                  <a:gd name="T31" fmla="*/ 915 h 1032"/>
                  <a:gd name="T32" fmla="*/ 475 w 832"/>
                  <a:gd name="T33" fmla="*/ 916 h 1032"/>
                  <a:gd name="T34" fmla="*/ 487 w 832"/>
                  <a:gd name="T35" fmla="*/ 958 h 1032"/>
                  <a:gd name="T36" fmla="*/ 414 w 832"/>
                  <a:gd name="T37" fmla="*/ 1032 h 1032"/>
                  <a:gd name="T38" fmla="*/ 340 w 832"/>
                  <a:gd name="T39" fmla="*/ 958 h 1032"/>
                  <a:gd name="T40" fmla="*/ 352 w 832"/>
                  <a:gd name="T41" fmla="*/ 917 h 1032"/>
                  <a:gd name="T42" fmla="*/ 354 w 832"/>
                  <a:gd name="T43" fmla="*/ 915 h 1032"/>
                  <a:gd name="T44" fmla="*/ 353 w 832"/>
                  <a:gd name="T45" fmla="*/ 834 h 1032"/>
                  <a:gd name="T46" fmla="*/ 337 w 832"/>
                  <a:gd name="T47" fmla="*/ 834 h 1032"/>
                  <a:gd name="T48" fmla="*/ 0 w 832"/>
                  <a:gd name="T49" fmla="*/ 834 h 1032"/>
                  <a:gd name="T50" fmla="*/ 0 w 832"/>
                  <a:gd name="T51" fmla="*/ 513 h 1032"/>
                  <a:gd name="T52" fmla="*/ 0 w 832"/>
                  <a:gd name="T53" fmla="*/ 270 h 1032"/>
                  <a:gd name="T54" fmla="*/ 0 w 832"/>
                  <a:gd name="T55" fmla="*/ 0 h 1032"/>
                  <a:gd name="T56" fmla="*/ 832 w 832"/>
                  <a:gd name="T57" fmla="*/ 0 h 1032"/>
                  <a:gd name="T58" fmla="*/ 832 w 832"/>
                  <a:gd name="T59" fmla="*/ 228 h 1032"/>
                  <a:gd name="T60" fmla="*/ 832 w 832"/>
                  <a:gd name="T61" fmla="*/ 238 h 1032"/>
                  <a:gd name="T62" fmla="*/ 832 w 832"/>
                  <a:gd name="T63" fmla="*/ 354 h 1032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832"/>
                  <a:gd name="T97" fmla="*/ 0 h 1032"/>
                  <a:gd name="T98" fmla="*/ 832 w 832"/>
                  <a:gd name="T99" fmla="*/ 1032 h 1032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832" h="1032">
                    <a:moveTo>
                      <a:pt x="832" y="354"/>
                    </a:moveTo>
                    <a:cubicBezTo>
                      <a:pt x="832" y="354"/>
                      <a:pt x="828" y="435"/>
                      <a:pt x="750" y="354"/>
                    </a:cubicBezTo>
                    <a:cubicBezTo>
                      <a:pt x="748" y="353"/>
                      <a:pt x="748" y="353"/>
                      <a:pt x="748" y="353"/>
                    </a:cubicBezTo>
                    <a:cubicBezTo>
                      <a:pt x="737" y="345"/>
                      <a:pt x="722" y="340"/>
                      <a:pt x="707" y="340"/>
                    </a:cubicBezTo>
                    <a:cubicBezTo>
                      <a:pt x="667" y="340"/>
                      <a:pt x="634" y="373"/>
                      <a:pt x="634" y="414"/>
                    </a:cubicBezTo>
                    <a:cubicBezTo>
                      <a:pt x="634" y="454"/>
                      <a:pt x="667" y="487"/>
                      <a:pt x="707" y="487"/>
                    </a:cubicBezTo>
                    <a:cubicBezTo>
                      <a:pt x="723" y="487"/>
                      <a:pt x="737" y="483"/>
                      <a:pt x="749" y="474"/>
                    </a:cubicBezTo>
                    <a:cubicBezTo>
                      <a:pt x="750" y="473"/>
                      <a:pt x="750" y="473"/>
                      <a:pt x="750" y="473"/>
                    </a:cubicBezTo>
                    <a:cubicBezTo>
                      <a:pt x="828" y="392"/>
                      <a:pt x="832" y="474"/>
                      <a:pt x="832" y="474"/>
                    </a:cubicBezTo>
                    <a:cubicBezTo>
                      <a:pt x="832" y="601"/>
                      <a:pt x="832" y="601"/>
                      <a:pt x="832" y="601"/>
                    </a:cubicBezTo>
                    <a:cubicBezTo>
                      <a:pt x="832" y="618"/>
                      <a:pt x="832" y="618"/>
                      <a:pt x="832" y="618"/>
                    </a:cubicBezTo>
                    <a:cubicBezTo>
                      <a:pt x="832" y="822"/>
                      <a:pt x="832" y="822"/>
                      <a:pt x="832" y="822"/>
                    </a:cubicBezTo>
                    <a:cubicBezTo>
                      <a:pt x="832" y="834"/>
                      <a:pt x="832" y="834"/>
                      <a:pt x="832" y="834"/>
                    </a:cubicBezTo>
                    <a:cubicBezTo>
                      <a:pt x="490" y="834"/>
                      <a:pt x="490" y="834"/>
                      <a:pt x="490" y="834"/>
                    </a:cubicBezTo>
                    <a:cubicBezTo>
                      <a:pt x="474" y="834"/>
                      <a:pt x="474" y="834"/>
                      <a:pt x="474" y="834"/>
                    </a:cubicBezTo>
                    <a:cubicBezTo>
                      <a:pt x="474" y="834"/>
                      <a:pt x="392" y="837"/>
                      <a:pt x="473" y="915"/>
                    </a:cubicBezTo>
                    <a:cubicBezTo>
                      <a:pt x="475" y="916"/>
                      <a:pt x="475" y="916"/>
                      <a:pt x="475" y="916"/>
                    </a:cubicBezTo>
                    <a:cubicBezTo>
                      <a:pt x="483" y="929"/>
                      <a:pt x="487" y="942"/>
                      <a:pt x="487" y="958"/>
                    </a:cubicBezTo>
                    <a:cubicBezTo>
                      <a:pt x="487" y="999"/>
                      <a:pt x="454" y="1032"/>
                      <a:pt x="414" y="1032"/>
                    </a:cubicBezTo>
                    <a:cubicBezTo>
                      <a:pt x="373" y="1032"/>
                      <a:pt x="340" y="999"/>
                      <a:pt x="340" y="958"/>
                    </a:cubicBezTo>
                    <a:cubicBezTo>
                      <a:pt x="340" y="943"/>
                      <a:pt x="344" y="929"/>
                      <a:pt x="352" y="917"/>
                    </a:cubicBezTo>
                    <a:cubicBezTo>
                      <a:pt x="354" y="915"/>
                      <a:pt x="354" y="915"/>
                      <a:pt x="354" y="915"/>
                    </a:cubicBezTo>
                    <a:cubicBezTo>
                      <a:pt x="435" y="837"/>
                      <a:pt x="353" y="834"/>
                      <a:pt x="353" y="834"/>
                    </a:cubicBezTo>
                    <a:cubicBezTo>
                      <a:pt x="337" y="834"/>
                      <a:pt x="337" y="834"/>
                      <a:pt x="337" y="834"/>
                    </a:cubicBezTo>
                    <a:cubicBezTo>
                      <a:pt x="0" y="834"/>
                      <a:pt x="0" y="834"/>
                      <a:pt x="0" y="834"/>
                    </a:cubicBezTo>
                    <a:cubicBezTo>
                      <a:pt x="0" y="513"/>
                      <a:pt x="0" y="513"/>
                      <a:pt x="0" y="513"/>
                    </a:cubicBezTo>
                    <a:cubicBezTo>
                      <a:pt x="0" y="270"/>
                      <a:pt x="0" y="270"/>
                      <a:pt x="0" y="27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832" y="0"/>
                      <a:pt x="832" y="0"/>
                      <a:pt x="832" y="0"/>
                    </a:cubicBezTo>
                    <a:cubicBezTo>
                      <a:pt x="832" y="228"/>
                      <a:pt x="832" y="228"/>
                      <a:pt x="832" y="228"/>
                    </a:cubicBezTo>
                    <a:cubicBezTo>
                      <a:pt x="832" y="238"/>
                      <a:pt x="832" y="238"/>
                      <a:pt x="832" y="238"/>
                    </a:cubicBezTo>
                    <a:lnTo>
                      <a:pt x="832" y="354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Freeform 7"/>
              <p:cNvSpPr>
                <a:spLocks/>
              </p:cNvSpPr>
              <p:nvPr/>
            </p:nvSpPr>
            <p:spPr bwMode="auto">
              <a:xfrm>
                <a:off x="2426" y="402"/>
                <a:ext cx="1958" cy="1769"/>
              </a:xfrm>
              <a:custGeom>
                <a:avLst/>
                <a:gdLst>
                  <a:gd name="T0" fmla="*/ 675 w 1027"/>
                  <a:gd name="T1" fmla="*/ 834 h 834"/>
                  <a:gd name="T2" fmla="*/ 674 w 1027"/>
                  <a:gd name="T3" fmla="*/ 752 h 834"/>
                  <a:gd name="T4" fmla="*/ 676 w 1027"/>
                  <a:gd name="T5" fmla="*/ 750 h 834"/>
                  <a:gd name="T6" fmla="*/ 688 w 1027"/>
                  <a:gd name="T7" fmla="*/ 709 h 834"/>
                  <a:gd name="T8" fmla="*/ 615 w 1027"/>
                  <a:gd name="T9" fmla="*/ 635 h 834"/>
                  <a:gd name="T10" fmla="*/ 542 w 1027"/>
                  <a:gd name="T11" fmla="*/ 709 h 834"/>
                  <a:gd name="T12" fmla="*/ 554 w 1027"/>
                  <a:gd name="T13" fmla="*/ 750 h 834"/>
                  <a:gd name="T14" fmla="*/ 556 w 1027"/>
                  <a:gd name="T15" fmla="*/ 752 h 834"/>
                  <a:gd name="T16" fmla="*/ 555 w 1027"/>
                  <a:gd name="T17" fmla="*/ 834 h 834"/>
                  <a:gd name="T18" fmla="*/ 429 w 1027"/>
                  <a:gd name="T19" fmla="*/ 834 h 834"/>
                  <a:gd name="T20" fmla="*/ 411 w 1027"/>
                  <a:gd name="T21" fmla="*/ 834 h 834"/>
                  <a:gd name="T22" fmla="*/ 208 w 1027"/>
                  <a:gd name="T23" fmla="*/ 834 h 834"/>
                  <a:gd name="T24" fmla="*/ 197 w 1027"/>
                  <a:gd name="T25" fmla="*/ 834 h 834"/>
                  <a:gd name="T26" fmla="*/ 197 w 1027"/>
                  <a:gd name="T27" fmla="*/ 490 h 834"/>
                  <a:gd name="T28" fmla="*/ 197 w 1027"/>
                  <a:gd name="T29" fmla="*/ 474 h 834"/>
                  <a:gd name="T30" fmla="*/ 116 w 1027"/>
                  <a:gd name="T31" fmla="*/ 474 h 834"/>
                  <a:gd name="T32" fmla="*/ 115 w 1027"/>
                  <a:gd name="T33" fmla="*/ 475 h 834"/>
                  <a:gd name="T34" fmla="*/ 73 w 1027"/>
                  <a:gd name="T35" fmla="*/ 488 h 834"/>
                  <a:gd name="T36" fmla="*/ 0 w 1027"/>
                  <a:gd name="T37" fmla="*/ 414 h 834"/>
                  <a:gd name="T38" fmla="*/ 73 w 1027"/>
                  <a:gd name="T39" fmla="*/ 340 h 834"/>
                  <a:gd name="T40" fmla="*/ 114 w 1027"/>
                  <a:gd name="T41" fmla="*/ 353 h 834"/>
                  <a:gd name="T42" fmla="*/ 116 w 1027"/>
                  <a:gd name="T43" fmla="*/ 354 h 834"/>
                  <a:gd name="T44" fmla="*/ 197 w 1027"/>
                  <a:gd name="T45" fmla="*/ 354 h 834"/>
                  <a:gd name="T46" fmla="*/ 197 w 1027"/>
                  <a:gd name="T47" fmla="*/ 338 h 834"/>
                  <a:gd name="T48" fmla="*/ 197 w 1027"/>
                  <a:gd name="T49" fmla="*/ 0 h 834"/>
                  <a:gd name="T50" fmla="*/ 516 w 1027"/>
                  <a:gd name="T51" fmla="*/ 0 h 834"/>
                  <a:gd name="T52" fmla="*/ 758 w 1027"/>
                  <a:gd name="T53" fmla="*/ 0 h 834"/>
                  <a:gd name="T54" fmla="*/ 1027 w 1027"/>
                  <a:gd name="T55" fmla="*/ 0 h 834"/>
                  <a:gd name="T56" fmla="*/ 1027 w 1027"/>
                  <a:gd name="T57" fmla="*/ 834 h 834"/>
                  <a:gd name="T58" fmla="*/ 800 w 1027"/>
                  <a:gd name="T59" fmla="*/ 834 h 834"/>
                  <a:gd name="T60" fmla="*/ 790 w 1027"/>
                  <a:gd name="T61" fmla="*/ 834 h 834"/>
                  <a:gd name="T62" fmla="*/ 675 w 1027"/>
                  <a:gd name="T63" fmla="*/ 834 h 834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027"/>
                  <a:gd name="T97" fmla="*/ 0 h 834"/>
                  <a:gd name="T98" fmla="*/ 1027 w 1027"/>
                  <a:gd name="T99" fmla="*/ 834 h 834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027" h="834">
                    <a:moveTo>
                      <a:pt x="675" y="834"/>
                    </a:moveTo>
                    <a:cubicBezTo>
                      <a:pt x="675" y="834"/>
                      <a:pt x="594" y="830"/>
                      <a:pt x="674" y="752"/>
                    </a:cubicBezTo>
                    <a:cubicBezTo>
                      <a:pt x="676" y="750"/>
                      <a:pt x="676" y="750"/>
                      <a:pt x="676" y="750"/>
                    </a:cubicBezTo>
                    <a:cubicBezTo>
                      <a:pt x="684" y="738"/>
                      <a:pt x="688" y="724"/>
                      <a:pt x="688" y="709"/>
                    </a:cubicBezTo>
                    <a:cubicBezTo>
                      <a:pt x="688" y="668"/>
                      <a:pt x="655" y="635"/>
                      <a:pt x="615" y="635"/>
                    </a:cubicBezTo>
                    <a:cubicBezTo>
                      <a:pt x="574" y="635"/>
                      <a:pt x="542" y="668"/>
                      <a:pt x="542" y="709"/>
                    </a:cubicBezTo>
                    <a:cubicBezTo>
                      <a:pt x="542" y="725"/>
                      <a:pt x="546" y="738"/>
                      <a:pt x="554" y="750"/>
                    </a:cubicBezTo>
                    <a:cubicBezTo>
                      <a:pt x="556" y="752"/>
                      <a:pt x="556" y="752"/>
                      <a:pt x="556" y="752"/>
                    </a:cubicBezTo>
                    <a:cubicBezTo>
                      <a:pt x="637" y="830"/>
                      <a:pt x="555" y="834"/>
                      <a:pt x="555" y="834"/>
                    </a:cubicBezTo>
                    <a:cubicBezTo>
                      <a:pt x="429" y="834"/>
                      <a:pt x="429" y="834"/>
                      <a:pt x="429" y="834"/>
                    </a:cubicBezTo>
                    <a:cubicBezTo>
                      <a:pt x="411" y="834"/>
                      <a:pt x="411" y="834"/>
                      <a:pt x="411" y="834"/>
                    </a:cubicBezTo>
                    <a:cubicBezTo>
                      <a:pt x="208" y="834"/>
                      <a:pt x="208" y="834"/>
                      <a:pt x="208" y="834"/>
                    </a:cubicBezTo>
                    <a:cubicBezTo>
                      <a:pt x="197" y="834"/>
                      <a:pt x="197" y="834"/>
                      <a:pt x="197" y="834"/>
                    </a:cubicBezTo>
                    <a:cubicBezTo>
                      <a:pt x="197" y="490"/>
                      <a:pt x="197" y="490"/>
                      <a:pt x="197" y="490"/>
                    </a:cubicBezTo>
                    <a:cubicBezTo>
                      <a:pt x="197" y="474"/>
                      <a:pt x="197" y="474"/>
                      <a:pt x="197" y="474"/>
                    </a:cubicBezTo>
                    <a:cubicBezTo>
                      <a:pt x="197" y="474"/>
                      <a:pt x="193" y="393"/>
                      <a:pt x="116" y="474"/>
                    </a:cubicBezTo>
                    <a:cubicBezTo>
                      <a:pt x="115" y="475"/>
                      <a:pt x="115" y="475"/>
                      <a:pt x="115" y="475"/>
                    </a:cubicBezTo>
                    <a:cubicBezTo>
                      <a:pt x="103" y="484"/>
                      <a:pt x="89" y="488"/>
                      <a:pt x="73" y="488"/>
                    </a:cubicBezTo>
                    <a:cubicBezTo>
                      <a:pt x="33" y="488"/>
                      <a:pt x="0" y="455"/>
                      <a:pt x="0" y="414"/>
                    </a:cubicBezTo>
                    <a:cubicBezTo>
                      <a:pt x="0" y="374"/>
                      <a:pt x="33" y="340"/>
                      <a:pt x="73" y="340"/>
                    </a:cubicBezTo>
                    <a:cubicBezTo>
                      <a:pt x="88" y="340"/>
                      <a:pt x="102" y="345"/>
                      <a:pt x="114" y="353"/>
                    </a:cubicBezTo>
                    <a:cubicBezTo>
                      <a:pt x="116" y="354"/>
                      <a:pt x="116" y="354"/>
                      <a:pt x="116" y="354"/>
                    </a:cubicBezTo>
                    <a:cubicBezTo>
                      <a:pt x="193" y="436"/>
                      <a:pt x="197" y="354"/>
                      <a:pt x="197" y="354"/>
                    </a:cubicBezTo>
                    <a:cubicBezTo>
                      <a:pt x="197" y="338"/>
                      <a:pt x="197" y="338"/>
                      <a:pt x="197" y="338"/>
                    </a:cubicBezTo>
                    <a:cubicBezTo>
                      <a:pt x="197" y="0"/>
                      <a:pt x="197" y="0"/>
                      <a:pt x="197" y="0"/>
                    </a:cubicBezTo>
                    <a:cubicBezTo>
                      <a:pt x="516" y="0"/>
                      <a:pt x="516" y="0"/>
                      <a:pt x="516" y="0"/>
                    </a:cubicBezTo>
                    <a:cubicBezTo>
                      <a:pt x="758" y="0"/>
                      <a:pt x="758" y="0"/>
                      <a:pt x="758" y="0"/>
                    </a:cubicBezTo>
                    <a:cubicBezTo>
                      <a:pt x="1027" y="0"/>
                      <a:pt x="1027" y="0"/>
                      <a:pt x="1027" y="0"/>
                    </a:cubicBezTo>
                    <a:cubicBezTo>
                      <a:pt x="1027" y="834"/>
                      <a:pt x="1027" y="834"/>
                      <a:pt x="1027" y="834"/>
                    </a:cubicBezTo>
                    <a:cubicBezTo>
                      <a:pt x="800" y="834"/>
                      <a:pt x="800" y="834"/>
                      <a:pt x="800" y="834"/>
                    </a:cubicBezTo>
                    <a:cubicBezTo>
                      <a:pt x="790" y="834"/>
                      <a:pt x="790" y="834"/>
                      <a:pt x="790" y="834"/>
                    </a:cubicBezTo>
                    <a:lnTo>
                      <a:pt x="675" y="834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9525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1" name="Rectangle 18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16058" y="3813258"/>
              <a:ext cx="2741793" cy="1607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895350">
                <a:buSzPct val="120000"/>
              </a:pPr>
              <a:r>
                <a:rPr lang="fr-FR" b="1" dirty="0" smtClean="0">
                  <a:solidFill>
                    <a:srgbClr val="2E6CB8"/>
                  </a:solidFill>
                  <a:latin typeface="+mj-lt"/>
                  <a:cs typeface="Arial" pitchFamily="34" charset="0"/>
                </a:rPr>
                <a:t>Enseignement</a:t>
              </a:r>
              <a:endParaRPr lang="fr-FR" dirty="0" smtClean="0">
                <a:latin typeface="+mj-lt"/>
                <a:cs typeface="Arial" pitchFamily="34" charset="0"/>
              </a:endParaRPr>
            </a:p>
            <a:p>
              <a:pPr marL="179388" indent="-179388" defTabSz="895350">
                <a:buSzPct val="120000"/>
                <a:buFont typeface="Arial" pitchFamily="34" charset="0"/>
                <a:buChar char="•"/>
              </a:pPr>
              <a:r>
                <a:rPr lang="fr-FR" dirty="0" smtClean="0">
                  <a:latin typeface="+mj-lt"/>
                  <a:cs typeface="Arial" pitchFamily="34" charset="0"/>
                </a:rPr>
                <a:t>42 000 étudiants en licence</a:t>
              </a:r>
            </a:p>
            <a:p>
              <a:pPr marL="179388" indent="-179388" defTabSz="895350">
                <a:buSzPct val="120000"/>
                <a:buFont typeface="Arial" pitchFamily="34" charset="0"/>
                <a:buChar char="•"/>
              </a:pPr>
              <a:r>
                <a:rPr lang="fr-FR" dirty="0" smtClean="0">
                  <a:latin typeface="+mj-lt"/>
                  <a:cs typeface="Arial" pitchFamily="34" charset="0"/>
                </a:rPr>
                <a:t>19 000 étudiants en master et 4 000 doctorants</a:t>
              </a:r>
            </a:p>
            <a:p>
              <a:pPr marL="179388" indent="-179388" defTabSz="895350">
                <a:buSzPct val="120000"/>
                <a:buFont typeface="Arial" pitchFamily="34" charset="0"/>
                <a:buChar char="•"/>
              </a:pPr>
              <a:r>
                <a:rPr lang="fr-FR" dirty="0" smtClean="0">
                  <a:latin typeface="+mj-lt"/>
                  <a:cs typeface="Arial" pitchFamily="34" charset="0"/>
                </a:rPr>
                <a:t>Etudiants étrangers: 13% des licences, 16% des masters et 34% des doctorants</a:t>
              </a:r>
              <a:endParaRPr lang="fr-FR" dirty="0">
                <a:latin typeface="+mj-lt"/>
                <a:cs typeface="Arial" pitchFamily="34" charset="0"/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66884" y="610220"/>
              <a:ext cx="2760706" cy="2411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895350">
                <a:buSzPct val="120000"/>
              </a:pPr>
              <a:r>
                <a:rPr lang="fr-FR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fr-FR" b="1" dirty="0" smtClean="0">
                  <a:solidFill>
                    <a:srgbClr val="2E6CB8"/>
                  </a:solidFill>
                  <a:latin typeface="+mj-lt"/>
                  <a:cs typeface="Arial" pitchFamily="34" charset="0"/>
                </a:rPr>
                <a:t>Chiffres clés</a:t>
              </a:r>
              <a:endParaRPr lang="fr-FR" dirty="0" smtClean="0">
                <a:latin typeface="+mj-lt"/>
                <a:cs typeface="Arial" pitchFamily="34" charset="0"/>
              </a:endParaRPr>
            </a:p>
            <a:p>
              <a:pPr marL="179388" indent="-179388">
                <a:buFont typeface="Arial" pitchFamily="34" charset="0"/>
                <a:buChar char="•"/>
              </a:pPr>
              <a:r>
                <a:rPr lang="fr-FR" dirty="0" smtClean="0">
                  <a:latin typeface="+mj-lt"/>
                  <a:cs typeface="Arial" pitchFamily="34" charset="0"/>
                </a:rPr>
                <a:t>Plus de 4500 professeurs et EC</a:t>
              </a:r>
            </a:p>
            <a:p>
              <a:pPr marL="179388" indent="-179388">
                <a:buFont typeface="Arial" pitchFamily="34" charset="0"/>
                <a:buChar char="•"/>
              </a:pPr>
              <a:r>
                <a:rPr lang="fr-FR" dirty="0" smtClean="0">
                  <a:latin typeface="+mj-lt"/>
                  <a:cs typeface="Arial" pitchFamily="34" charset="0"/>
                </a:rPr>
                <a:t>Budget: 610M€ en 2010</a:t>
              </a:r>
            </a:p>
            <a:p>
              <a:pPr marL="179388" indent="-179388">
                <a:buFont typeface="Arial" pitchFamily="34" charset="0"/>
                <a:buChar char="•"/>
              </a:pPr>
              <a:r>
                <a:rPr lang="fr-FR" dirty="0" smtClean="0">
                  <a:latin typeface="+mj-lt"/>
                  <a:cs typeface="Arial" pitchFamily="34" charset="0"/>
                </a:rPr>
                <a:t>Opération Campus: 500M€</a:t>
              </a:r>
            </a:p>
            <a:p>
              <a:pPr marL="179388" indent="-179388">
                <a:buFont typeface="Arial" pitchFamily="34" charset="0"/>
                <a:buChar char="•"/>
              </a:pPr>
              <a:r>
                <a:rPr lang="fr-FR" b="1" dirty="0" smtClean="0">
                  <a:latin typeface="+mj-lt"/>
                  <a:cs typeface="Arial" pitchFamily="34" charset="0"/>
                </a:rPr>
                <a:t>102-150</a:t>
              </a:r>
              <a:r>
                <a:rPr lang="fr-FR" b="1" baseline="30000" dirty="0" smtClean="0">
                  <a:latin typeface="+mj-lt"/>
                  <a:cs typeface="Arial" pitchFamily="34" charset="0"/>
                </a:rPr>
                <a:t>ème</a:t>
              </a:r>
              <a:r>
                <a:rPr lang="fr-FR" b="1" dirty="0" smtClean="0">
                  <a:latin typeface="+mj-lt"/>
                  <a:cs typeface="Arial" pitchFamily="34" charset="0"/>
                </a:rPr>
                <a:t> université </a:t>
              </a:r>
            </a:p>
            <a:p>
              <a:r>
                <a:rPr lang="fr-FR" b="1" dirty="0">
                  <a:latin typeface="+mj-lt"/>
                  <a:cs typeface="Arial" pitchFamily="34" charset="0"/>
                </a:rPr>
                <a:t> </a:t>
              </a:r>
              <a:r>
                <a:rPr lang="fr-FR" b="1" dirty="0" smtClean="0">
                  <a:latin typeface="+mj-lt"/>
                  <a:cs typeface="Arial" pitchFamily="34" charset="0"/>
                </a:rPr>
                <a:t>   mondiale </a:t>
              </a:r>
              <a:r>
                <a:rPr lang="fr-FR" dirty="0" smtClean="0">
                  <a:latin typeface="+mj-lt"/>
                  <a:cs typeface="Arial" pitchFamily="34" charset="0"/>
                </a:rPr>
                <a:t>(Shanghai)</a:t>
              </a:r>
              <a:endParaRPr lang="fr-FR" dirty="0">
                <a:latin typeface="+mj-lt"/>
                <a:cs typeface="Arial" pitchFamily="34" charset="0"/>
              </a:endParaRPr>
            </a:p>
            <a:p>
              <a:pPr marL="179388" indent="-179388">
                <a:buFont typeface="Arial" pitchFamily="34" charset="0"/>
                <a:buChar char="•"/>
              </a:pPr>
              <a:r>
                <a:rPr lang="fr-FR" b="1" dirty="0" smtClean="0">
                  <a:latin typeface="+mj-lt"/>
                  <a:cs typeface="Arial" pitchFamily="34" charset="0"/>
                </a:rPr>
                <a:t>40</a:t>
              </a:r>
              <a:r>
                <a:rPr lang="fr-FR" b="1" baseline="30000" dirty="0" smtClean="0">
                  <a:latin typeface="+mj-lt"/>
                  <a:cs typeface="Arial" pitchFamily="34" charset="0"/>
                </a:rPr>
                <a:t>ème</a:t>
              </a:r>
              <a:r>
                <a:rPr lang="fr-FR" b="1" dirty="0" smtClean="0">
                  <a:latin typeface="+mj-lt"/>
                  <a:cs typeface="Arial" pitchFamily="34" charset="0"/>
                </a:rPr>
                <a:t> université européenne et 3</a:t>
              </a:r>
              <a:r>
                <a:rPr lang="fr-FR" b="1" baseline="30000" dirty="0" smtClean="0">
                  <a:latin typeface="+mj-lt"/>
                  <a:cs typeface="Arial" pitchFamily="34" charset="0"/>
                </a:rPr>
                <a:t>ème</a:t>
              </a:r>
              <a:r>
                <a:rPr lang="fr-FR" b="1" dirty="0" smtClean="0">
                  <a:latin typeface="+mj-lt"/>
                  <a:cs typeface="Arial" pitchFamily="34" charset="0"/>
                </a:rPr>
                <a:t> université de recherche française </a:t>
              </a:r>
              <a:r>
                <a:rPr lang="fr-FR" dirty="0" smtClean="0">
                  <a:latin typeface="+mj-lt"/>
                  <a:cs typeface="Arial" pitchFamily="34" charset="0"/>
                </a:rPr>
                <a:t>(</a:t>
              </a:r>
              <a:r>
                <a:rPr lang="fr-FR" dirty="0" err="1" smtClean="0">
                  <a:latin typeface="+mj-lt"/>
                  <a:cs typeface="Arial" pitchFamily="34" charset="0"/>
                </a:rPr>
                <a:t>Leiden</a:t>
              </a:r>
              <a:r>
                <a:rPr lang="fr-FR" dirty="0" smtClean="0">
                  <a:latin typeface="+mj-lt"/>
                  <a:cs typeface="Arial" pitchFamily="34" charset="0"/>
                </a:rPr>
                <a:t>)</a:t>
              </a:r>
            </a:p>
          </p:txBody>
        </p:sp>
        <p:sp>
          <p:nvSpPr>
            <p:cNvPr id="24" name="Rectangle 21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653076" y="3862392"/>
              <a:ext cx="2089953" cy="1607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895350">
                <a:buSzPct val="120000"/>
              </a:pPr>
              <a:r>
                <a:rPr lang="fr-FR" b="1" dirty="0" smtClean="0">
                  <a:solidFill>
                    <a:srgbClr val="2E6CB8"/>
                  </a:solidFill>
                  <a:latin typeface="+mj-lt"/>
                  <a:cs typeface="Arial" pitchFamily="34" charset="0"/>
                </a:rPr>
                <a:t>Valorisation</a:t>
              </a:r>
              <a:endParaRPr lang="fr-FR" b="1" dirty="0" smtClean="0">
                <a:latin typeface="+mj-lt"/>
                <a:cs typeface="Arial" pitchFamily="34" charset="0"/>
              </a:endParaRPr>
            </a:p>
            <a:p>
              <a:pPr marL="179388" indent="-179388" defTabSz="895350">
                <a:buSzPct val="120000"/>
                <a:buFont typeface="Arial" pitchFamily="34" charset="0"/>
                <a:buChar char="•"/>
              </a:pPr>
              <a:r>
                <a:rPr lang="fr-FR" dirty="0">
                  <a:latin typeface="+mj-lt"/>
                  <a:cs typeface="Arial" pitchFamily="34" charset="0"/>
                </a:rPr>
                <a:t>1</a:t>
              </a:r>
              <a:r>
                <a:rPr lang="fr-FR" dirty="0" smtClean="0">
                  <a:latin typeface="+mj-lt"/>
                  <a:cs typeface="Arial" pitchFamily="34" charset="0"/>
                </a:rPr>
                <a:t> SATT</a:t>
              </a:r>
            </a:p>
            <a:p>
              <a:pPr marL="179388" indent="-179388" defTabSz="895350">
                <a:buSzPct val="120000"/>
                <a:buFont typeface="Arial" pitchFamily="34" charset="0"/>
                <a:buChar char="•"/>
              </a:pPr>
              <a:r>
                <a:rPr lang="fr-FR" dirty="0" smtClean="0">
                  <a:latin typeface="+mj-lt"/>
                  <a:cs typeface="Arial" pitchFamily="34" charset="0"/>
                </a:rPr>
                <a:t>1 IHU, 1 démonstrateur pré industriel, Instituts Carnot</a:t>
              </a:r>
            </a:p>
            <a:p>
              <a:pPr marL="179388" indent="-179388" defTabSz="895350">
                <a:buSzPct val="120000"/>
                <a:buFont typeface="Arial" pitchFamily="34" charset="0"/>
                <a:buChar char="•"/>
              </a:pPr>
              <a:r>
                <a:rPr lang="fr-FR" dirty="0" smtClean="0">
                  <a:latin typeface="+mj-lt"/>
                  <a:cs typeface="Arial" pitchFamily="34" charset="0"/>
                </a:rPr>
                <a:t>2 incubateurs</a:t>
              </a:r>
            </a:p>
            <a:p>
              <a:pPr marL="179388" indent="-179388" defTabSz="895350">
                <a:buSzPct val="120000"/>
                <a:buFont typeface="Arial" pitchFamily="34" charset="0"/>
                <a:buChar char="•"/>
              </a:pPr>
              <a:r>
                <a:rPr lang="fr-FR" dirty="0" smtClean="0">
                  <a:latin typeface="+mj-lt"/>
                  <a:cs typeface="Arial" pitchFamily="34" charset="0"/>
                </a:rPr>
                <a:t>9 pôles de compétitivité…</a:t>
              </a:r>
            </a:p>
          </p:txBody>
        </p:sp>
        <p:sp>
          <p:nvSpPr>
            <p:cNvPr id="33" name="Rectangle 19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984186" y="610220"/>
              <a:ext cx="2822193" cy="2351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895350">
                <a:buSzPct val="120000"/>
              </a:pPr>
              <a:r>
                <a:rPr lang="fr-FR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fr-FR" b="1" dirty="0" smtClean="0">
                  <a:solidFill>
                    <a:srgbClr val="2E6CB8"/>
                  </a:solidFill>
                  <a:latin typeface="+mj-lt"/>
                  <a:cs typeface="Arial" pitchFamily="34" charset="0"/>
                </a:rPr>
                <a:t>Recherche</a:t>
              </a:r>
              <a:r>
                <a:rPr lang="fr-FR" b="1" dirty="0" smtClean="0">
                  <a:latin typeface="+mj-lt"/>
                  <a:cs typeface="Arial" pitchFamily="34" charset="0"/>
                </a:rPr>
                <a:t> </a:t>
              </a:r>
              <a:endParaRPr lang="fr-FR" dirty="0" smtClean="0">
                <a:latin typeface="+mj-lt"/>
                <a:cs typeface="Arial" pitchFamily="34" charset="0"/>
              </a:endParaRPr>
            </a:p>
            <a:p>
              <a:pPr marL="179388" indent="-179388">
                <a:buFont typeface="Arial" pitchFamily="34" charset="0"/>
                <a:buChar char="•"/>
              </a:pPr>
              <a:r>
                <a:rPr lang="fr-FR" dirty="0" smtClean="0">
                  <a:latin typeface="+mj-lt"/>
                  <a:cs typeface="Arial" pitchFamily="34" charset="0"/>
                </a:rPr>
                <a:t>Des infrastructures de recherche de niveau international</a:t>
              </a:r>
            </a:p>
            <a:p>
              <a:pPr marL="179388" indent="-179388">
                <a:buFont typeface="Arial" pitchFamily="34" charset="0"/>
                <a:buChar char="•"/>
              </a:pPr>
              <a:r>
                <a:rPr lang="fr-FR" b="1" dirty="0" smtClean="0">
                  <a:latin typeface="+mj-lt"/>
                  <a:cs typeface="Arial" pitchFamily="34" charset="0"/>
                </a:rPr>
                <a:t>82% des unités de recherche A/A+ </a:t>
              </a:r>
              <a:endParaRPr lang="fr-FR" b="1" dirty="0">
                <a:latin typeface="+mj-lt"/>
                <a:cs typeface="Arial" pitchFamily="34" charset="0"/>
              </a:endParaRPr>
            </a:p>
            <a:p>
              <a:pPr marL="179388" indent="-179388">
                <a:buFont typeface="Arial" pitchFamily="34" charset="0"/>
                <a:buChar char="•"/>
              </a:pPr>
              <a:r>
                <a:rPr lang="fr-FR" b="1" dirty="0" smtClean="0">
                  <a:latin typeface="+mj-lt"/>
                  <a:cs typeface="Arial" pitchFamily="34" charset="0"/>
                </a:rPr>
                <a:t>2</a:t>
              </a:r>
              <a:r>
                <a:rPr lang="fr-FR" b="1" baseline="30000" dirty="0" smtClean="0">
                  <a:latin typeface="+mj-lt"/>
                  <a:cs typeface="Arial" pitchFamily="34" charset="0"/>
                </a:rPr>
                <a:t>ème</a:t>
              </a:r>
              <a:r>
                <a:rPr lang="fr-FR" b="1" dirty="0" smtClean="0">
                  <a:latin typeface="+mj-lt"/>
                  <a:cs typeface="Arial" pitchFamily="34" charset="0"/>
                </a:rPr>
                <a:t> Université pour les financements ANR</a:t>
              </a:r>
            </a:p>
            <a:p>
              <a:pPr marL="179388" indent="-179388">
                <a:buFont typeface="Arial" pitchFamily="34" charset="0"/>
                <a:buChar char="•"/>
              </a:pPr>
              <a:r>
                <a:rPr lang="fr-FR" dirty="0" smtClean="0">
                  <a:latin typeface="+mj-lt"/>
                  <a:cs typeface="Arial" pitchFamily="34" charset="0"/>
                </a:rPr>
                <a:t>2</a:t>
              </a:r>
              <a:r>
                <a:rPr lang="fr-FR" baseline="30000" dirty="0" smtClean="0">
                  <a:latin typeface="+mj-lt"/>
                  <a:cs typeface="Arial" pitchFamily="34" charset="0"/>
                </a:rPr>
                <a:t>ème</a:t>
              </a:r>
              <a:r>
                <a:rPr lang="fr-FR" dirty="0" smtClean="0">
                  <a:latin typeface="+mj-lt"/>
                  <a:cs typeface="Arial" pitchFamily="34" charset="0"/>
                </a:rPr>
                <a:t> site d’implantation du CNRS et de l’Inserm</a:t>
              </a:r>
            </a:p>
            <a:p>
              <a:pPr marL="263525" indent="-84138">
                <a:buFont typeface="Calibri" pitchFamily="34" charset="0"/>
                <a:buChar char="–"/>
              </a:pPr>
              <a:endParaRPr lang="fr-FR" sz="14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217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98500"/>
          </a:xfrm>
          <a:prstGeom prst="rect">
            <a:avLst/>
          </a:prstGeom>
          <a:solidFill>
            <a:srgbClr val="2E6C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2212"/>
            <a:ext cx="8229600" cy="584775"/>
          </a:xfrm>
        </p:spPr>
        <p:txBody>
          <a:bodyPr/>
          <a:lstStyle/>
          <a:p>
            <a:pPr algn="ctr" fontAlgn="base">
              <a:spcAft>
                <a:spcPct val="0"/>
              </a:spcAft>
            </a:pPr>
            <a:r>
              <a:rPr lang="fr-FR" sz="3200" b="1" kern="0" dirty="0" smtClean="0">
                <a:solidFill>
                  <a:prstClr val="white"/>
                </a:solidFill>
                <a:latin typeface="Calibri" pitchFamily="34" charset="0"/>
                <a:ea typeface="+mn-ea"/>
                <a:cs typeface="Calibri" pitchFamily="34" charset="0"/>
              </a:rPr>
              <a:t>A*MIDEX: les choix </a:t>
            </a:r>
            <a:endParaRPr lang="fr-FR" sz="3200" b="1" kern="0" dirty="0">
              <a:solidFill>
                <a:prstClr val="white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803" y="1638300"/>
            <a:ext cx="10719297" cy="5035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974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98500"/>
          </a:xfrm>
          <a:prstGeom prst="rect">
            <a:avLst/>
          </a:prstGeom>
          <a:solidFill>
            <a:srgbClr val="2E6C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2212"/>
            <a:ext cx="8229600" cy="584775"/>
          </a:xfrm>
        </p:spPr>
        <p:txBody>
          <a:bodyPr/>
          <a:lstStyle/>
          <a:p>
            <a:pPr algn="ctr" fontAlgn="base">
              <a:spcAft>
                <a:spcPct val="0"/>
              </a:spcAft>
            </a:pPr>
            <a:r>
              <a:rPr lang="fr-FR" sz="3200" b="1" kern="0" dirty="0" smtClean="0">
                <a:solidFill>
                  <a:prstClr val="white"/>
                </a:solidFill>
                <a:latin typeface="Calibri" pitchFamily="34" charset="0"/>
                <a:ea typeface="+mn-ea"/>
                <a:cs typeface="Calibri" pitchFamily="34" charset="0"/>
              </a:rPr>
              <a:t>A*MIDEX: les choix </a:t>
            </a:r>
            <a:endParaRPr lang="fr-FR" sz="3200" b="1" kern="0" dirty="0">
              <a:solidFill>
                <a:prstClr val="white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auto">
          <a:xfrm>
            <a:off x="317500" y="922867"/>
            <a:ext cx="8521700" cy="4991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000" algn="just">
              <a:spcBef>
                <a:spcPts val="600"/>
              </a:spcBef>
            </a:pPr>
            <a:r>
              <a:rPr lang="fr-FR" sz="2200" b="1" dirty="0">
                <a:solidFill>
                  <a:srgbClr val="17375E"/>
                </a:solidFill>
                <a:latin typeface="+mj-lt"/>
              </a:rPr>
              <a:t>L</a:t>
            </a:r>
            <a:r>
              <a:rPr lang="fr-FR" sz="2200" b="1" dirty="0" smtClean="0">
                <a:solidFill>
                  <a:srgbClr val="17375E"/>
                </a:solidFill>
                <a:latin typeface="+mj-lt"/>
              </a:rPr>
              <a:t>es projets AMU sélectionnés dans le cadre des IA (vagues 1 &amp; 2):</a:t>
            </a:r>
          </a:p>
          <a:p>
            <a:pPr marL="36000" algn="just">
              <a:spcBef>
                <a:spcPts val="600"/>
              </a:spcBef>
            </a:pPr>
            <a:endParaRPr lang="fr-FR" sz="2200" b="1" dirty="0" smtClean="0">
              <a:solidFill>
                <a:srgbClr val="17375E"/>
              </a:solidFill>
              <a:latin typeface="+mj-lt"/>
            </a:endParaRPr>
          </a:p>
          <a:p>
            <a:pPr marL="36000" indent="-266700"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fr-FR" sz="2200" b="1" dirty="0" smtClean="0">
                <a:solidFill>
                  <a:srgbClr val="17375E"/>
                </a:solidFill>
                <a:latin typeface="+mj-lt"/>
              </a:rPr>
              <a:t>A*MIDEX</a:t>
            </a:r>
          </a:p>
          <a:p>
            <a:pPr marL="36000" indent="-266700"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fr-FR" sz="2200" b="1" dirty="0" smtClean="0">
                <a:solidFill>
                  <a:srgbClr val="17375E"/>
                </a:solidFill>
                <a:latin typeface="+mj-lt"/>
              </a:rPr>
              <a:t>11 </a:t>
            </a:r>
            <a:r>
              <a:rPr lang="fr-FR" sz="2200" b="1" dirty="0" err="1" smtClean="0">
                <a:solidFill>
                  <a:srgbClr val="17375E"/>
                </a:solidFill>
                <a:latin typeface="+mj-lt"/>
              </a:rPr>
              <a:t>Equipex</a:t>
            </a:r>
            <a:r>
              <a:rPr lang="fr-FR" sz="2200" b="1" dirty="0" smtClean="0">
                <a:solidFill>
                  <a:srgbClr val="17375E"/>
                </a:solidFill>
                <a:latin typeface="+mj-lt"/>
              </a:rPr>
              <a:t> </a:t>
            </a:r>
            <a:r>
              <a:rPr lang="fr-FR" sz="2200" dirty="0" smtClean="0">
                <a:solidFill>
                  <a:srgbClr val="17375E"/>
                </a:solidFill>
                <a:latin typeface="+mj-lt"/>
              </a:rPr>
              <a:t>dont 4 de site, 7 en réseau</a:t>
            </a:r>
            <a:endParaRPr lang="fr-FR" sz="2200" b="1" dirty="0" smtClean="0">
              <a:solidFill>
                <a:srgbClr val="17375E"/>
              </a:solidFill>
              <a:latin typeface="+mj-lt"/>
            </a:endParaRPr>
          </a:p>
          <a:p>
            <a:pPr marL="36000" indent="-266700"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fr-FR" sz="2200" b="1" dirty="0" smtClean="0">
                <a:solidFill>
                  <a:srgbClr val="17375E"/>
                </a:solidFill>
                <a:latin typeface="+mj-lt"/>
              </a:rPr>
              <a:t>22 </a:t>
            </a:r>
            <a:r>
              <a:rPr lang="fr-FR" sz="2200" b="1" dirty="0" err="1" smtClean="0">
                <a:solidFill>
                  <a:srgbClr val="17375E"/>
                </a:solidFill>
                <a:latin typeface="+mj-lt"/>
              </a:rPr>
              <a:t>Labex</a:t>
            </a:r>
            <a:r>
              <a:rPr lang="fr-FR" sz="2200" b="1" dirty="0" smtClean="0">
                <a:solidFill>
                  <a:srgbClr val="17375E"/>
                </a:solidFill>
                <a:latin typeface="+mj-lt"/>
              </a:rPr>
              <a:t>  </a:t>
            </a:r>
            <a:r>
              <a:rPr lang="fr-FR" sz="2200" smtClean="0">
                <a:solidFill>
                  <a:srgbClr val="17375E"/>
                </a:solidFill>
                <a:latin typeface="+mj-lt"/>
              </a:rPr>
              <a:t>dont 9 (10) </a:t>
            </a:r>
            <a:r>
              <a:rPr lang="fr-FR" sz="2200" dirty="0" smtClean="0">
                <a:solidFill>
                  <a:srgbClr val="17375E"/>
                </a:solidFill>
                <a:latin typeface="+mj-lt"/>
              </a:rPr>
              <a:t>de site</a:t>
            </a:r>
            <a:r>
              <a:rPr lang="fr-FR" sz="2200" smtClean="0">
                <a:solidFill>
                  <a:srgbClr val="17375E"/>
                </a:solidFill>
                <a:latin typeface="+mj-lt"/>
              </a:rPr>
              <a:t>, 13 (12) </a:t>
            </a:r>
            <a:r>
              <a:rPr lang="fr-FR" sz="2200" dirty="0" smtClean="0">
                <a:solidFill>
                  <a:srgbClr val="17375E"/>
                </a:solidFill>
                <a:latin typeface="+mj-lt"/>
              </a:rPr>
              <a:t>en réseau</a:t>
            </a:r>
            <a:endParaRPr lang="fr-FR" sz="2200" b="1" dirty="0" smtClean="0">
              <a:solidFill>
                <a:srgbClr val="17375E"/>
              </a:solidFill>
              <a:latin typeface="+mj-lt"/>
            </a:endParaRPr>
          </a:p>
          <a:p>
            <a:pPr marL="36000" indent="-266700"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fr-FR" sz="2200" b="1" dirty="0" smtClean="0">
                <a:solidFill>
                  <a:srgbClr val="17375E"/>
                </a:solidFill>
                <a:latin typeface="+mj-lt"/>
              </a:rPr>
              <a:t>13 projets de santé et biotechnologies </a:t>
            </a:r>
            <a:r>
              <a:rPr lang="fr-FR" sz="2200" dirty="0" smtClean="0">
                <a:solidFill>
                  <a:srgbClr val="17375E"/>
                </a:solidFill>
                <a:latin typeface="+mj-lt"/>
              </a:rPr>
              <a:t>dont 1 de site (démonstrateur </a:t>
            </a:r>
            <a:r>
              <a:rPr lang="fr-FR" sz="2200" dirty="0">
                <a:solidFill>
                  <a:srgbClr val="17375E"/>
                </a:solidFill>
                <a:latin typeface="+mj-lt"/>
              </a:rPr>
              <a:t>pré </a:t>
            </a:r>
            <a:r>
              <a:rPr lang="fr-FR" sz="2200" dirty="0" smtClean="0">
                <a:solidFill>
                  <a:srgbClr val="17375E"/>
                </a:solidFill>
                <a:latin typeface="+mj-lt"/>
              </a:rPr>
              <a:t>industriel) et 12 en réseau (4 </a:t>
            </a:r>
            <a:r>
              <a:rPr lang="fr-FR" sz="2200" dirty="0">
                <a:solidFill>
                  <a:srgbClr val="17375E"/>
                </a:solidFill>
                <a:latin typeface="+mj-lt"/>
              </a:rPr>
              <a:t>cohortes, 7 infrastructures nationales, 1 projet de </a:t>
            </a:r>
            <a:r>
              <a:rPr lang="fr-FR" sz="2200" dirty="0" smtClean="0">
                <a:solidFill>
                  <a:srgbClr val="17375E"/>
                </a:solidFill>
                <a:latin typeface="+mj-lt"/>
              </a:rPr>
              <a:t>bioinformatique)</a:t>
            </a:r>
          </a:p>
          <a:p>
            <a:pPr marL="36000" indent="-266700"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fr-FR" sz="2200" b="1" dirty="0" smtClean="0">
                <a:solidFill>
                  <a:srgbClr val="17375E"/>
                </a:solidFill>
                <a:latin typeface="+mj-lt"/>
              </a:rPr>
              <a:t>1 IHU</a:t>
            </a:r>
            <a:endParaRPr lang="fr-FR" sz="2200" dirty="0" smtClean="0">
              <a:solidFill>
                <a:srgbClr val="17375E"/>
              </a:solidFill>
              <a:latin typeface="+mj-lt"/>
            </a:endParaRPr>
          </a:p>
          <a:p>
            <a:pPr marL="36000" indent="-266700"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fr-FR" sz="2200" b="1" dirty="0" smtClean="0">
                <a:solidFill>
                  <a:srgbClr val="17375E"/>
                </a:solidFill>
                <a:latin typeface="+mj-lt"/>
              </a:rPr>
              <a:t>1 SATT</a:t>
            </a:r>
          </a:p>
          <a:p>
            <a:pPr marL="36000" indent="-266700"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fr-FR" sz="2200" b="1" dirty="0" smtClean="0">
                <a:solidFill>
                  <a:srgbClr val="17375E"/>
                </a:solidFill>
                <a:latin typeface="+mj-lt"/>
              </a:rPr>
              <a:t>5 Instituts Carnot </a:t>
            </a:r>
            <a:r>
              <a:rPr lang="fr-FR" sz="2200" dirty="0" smtClean="0">
                <a:solidFill>
                  <a:srgbClr val="17375E"/>
                </a:solidFill>
                <a:latin typeface="+mj-lt"/>
              </a:rPr>
              <a:t>dont 1 de site et 4 en réseau</a:t>
            </a:r>
          </a:p>
          <a:p>
            <a:pPr marL="36000" indent="-266700"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fr-FR" sz="2200" dirty="0" smtClean="0">
                <a:solidFill>
                  <a:srgbClr val="17375E"/>
                </a:solidFill>
                <a:latin typeface="+mj-lt"/>
              </a:rPr>
              <a:t>Une participation à 3 </a:t>
            </a:r>
            <a:r>
              <a:rPr lang="fr-FR" sz="2200" dirty="0" err="1" smtClean="0">
                <a:solidFill>
                  <a:srgbClr val="17375E"/>
                </a:solidFill>
                <a:latin typeface="+mj-lt"/>
              </a:rPr>
              <a:t>Idefi</a:t>
            </a:r>
            <a:r>
              <a:rPr lang="fr-FR" sz="2200" dirty="0" smtClean="0">
                <a:solidFill>
                  <a:srgbClr val="17375E"/>
                </a:solidFill>
                <a:latin typeface="+mj-lt"/>
              </a:rPr>
              <a:t> pré sélectionnées</a:t>
            </a:r>
          </a:p>
          <a:p>
            <a:pPr marL="36000" indent="-266700"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fr-FR" sz="2200" dirty="0" smtClean="0">
                <a:solidFill>
                  <a:srgbClr val="17375E"/>
                </a:solidFill>
                <a:latin typeface="+mj-lt"/>
              </a:rPr>
              <a:t>Des participations à des AAP lancés par d’autres opérateurs que l’ANR (ex: AAP CDC E-</a:t>
            </a:r>
            <a:r>
              <a:rPr lang="fr-FR" sz="2200" dirty="0" err="1" smtClean="0">
                <a:solidFill>
                  <a:srgbClr val="17375E"/>
                </a:solidFill>
                <a:latin typeface="+mj-lt"/>
              </a:rPr>
              <a:t>education</a:t>
            </a:r>
            <a:r>
              <a:rPr lang="fr-FR" sz="2200" dirty="0" smtClean="0">
                <a:solidFill>
                  <a:srgbClr val="17375E"/>
                </a:solidFill>
                <a:latin typeface="+mj-lt"/>
              </a:rPr>
              <a:t> avec le projet Sup E-</a:t>
            </a:r>
            <a:r>
              <a:rPr lang="fr-FR" sz="2200" dirty="0" err="1" smtClean="0">
                <a:solidFill>
                  <a:srgbClr val="17375E"/>
                </a:solidFill>
                <a:latin typeface="+mj-lt"/>
              </a:rPr>
              <a:t>educ</a:t>
            </a:r>
            <a:r>
              <a:rPr lang="fr-FR" sz="2200" dirty="0" smtClean="0">
                <a:solidFill>
                  <a:srgbClr val="17375E"/>
                </a:solidFill>
                <a:latin typeface="+mj-lt"/>
              </a:rPr>
              <a:t> retenu en vague 1)</a:t>
            </a:r>
          </a:p>
          <a:p>
            <a:pPr marL="266700" indent="-266700" algn="just">
              <a:spcBef>
                <a:spcPct val="20000"/>
              </a:spcBef>
              <a:buFont typeface="Wingdings" pitchFamily="2" charset="2"/>
              <a:buChar char="ü"/>
            </a:pPr>
            <a:endParaRPr lang="en-US" sz="2000" b="1" dirty="0">
              <a:solidFill>
                <a:srgbClr val="1737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1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H="1">
            <a:off x="10553700" y="274638"/>
            <a:ext cx="1143000" cy="446087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8300" y="1587500"/>
            <a:ext cx="8229600" cy="3342453"/>
          </a:xfrm>
        </p:spPr>
        <p:txBody>
          <a:bodyPr/>
          <a:lstStyle/>
          <a:p>
            <a:pPr lvl="0"/>
            <a:r>
              <a:rPr lang="fr-FR" sz="2400" dirty="0"/>
              <a:t>Rapport d’une étude par un comité présidé par Alain Juppé et Michel Rocard</a:t>
            </a:r>
          </a:p>
          <a:p>
            <a:pPr marL="9525" indent="0">
              <a:buNone/>
            </a:pPr>
            <a:r>
              <a:rPr lang="fr-FR" sz="2400" dirty="0"/>
              <a:t> </a:t>
            </a:r>
          </a:p>
          <a:p>
            <a:pPr lvl="0"/>
            <a:r>
              <a:rPr lang="fr-FR" sz="2400" dirty="0"/>
              <a:t>Lancement effectif par la loi rectificative des finances du 9 mars 2010</a:t>
            </a:r>
          </a:p>
          <a:p>
            <a:pPr marL="9525" indent="0">
              <a:buNone/>
            </a:pPr>
            <a:r>
              <a:rPr lang="fr-FR" sz="2400" dirty="0"/>
              <a:t> </a:t>
            </a:r>
          </a:p>
          <a:p>
            <a:r>
              <a:rPr lang="fr-FR" sz="2400" dirty="0"/>
              <a:t>35 Md€  dont 22 Md€ réservés à la Recherche et l’Enseignement supérieur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870BC0-36F3-4A50-89A5-3E6D7F066695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55802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-1"/>
            <a:ext cx="9144000" cy="673101"/>
          </a:xfrm>
          <a:prstGeom prst="rect">
            <a:avLst/>
          </a:prstGeom>
          <a:solidFill>
            <a:srgbClr val="2E6C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7150" y="-1"/>
            <a:ext cx="9029700" cy="954107"/>
          </a:xfrm>
        </p:spPr>
        <p:txBody>
          <a:bodyPr rtlCol="0"/>
          <a:lstStyle/>
          <a:p>
            <a:pPr algn="ctr" eaLnBrk="1" hangingPunct="1">
              <a:defRPr/>
            </a:pPr>
            <a:r>
              <a:rPr lang="fr-FR" sz="3200" b="1" kern="0" dirty="0" smtClean="0">
                <a:solidFill>
                  <a:prstClr val="white"/>
                </a:solidFill>
              </a:rPr>
              <a:t>A*MIDEX: les objectifs</a:t>
            </a:r>
            <a:r>
              <a:rPr lang="en-US" sz="2400" b="1" kern="0" dirty="0" smtClean="0">
                <a:solidFill>
                  <a:prstClr val="white"/>
                </a:solidFill>
              </a:rPr>
              <a:t/>
            </a:r>
            <a:br>
              <a:rPr lang="en-US" sz="2400" b="1" kern="0" dirty="0" smtClean="0">
                <a:solidFill>
                  <a:prstClr val="white"/>
                </a:solidFill>
              </a:rPr>
            </a:br>
            <a:endParaRPr lang="en-US" sz="2400" b="1" i="1" kern="0" dirty="0">
              <a:solidFill>
                <a:prstClr val="white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7514" y="2247900"/>
            <a:ext cx="2728912" cy="19431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 smtClean="0">
                <a:solidFill>
                  <a:prstClr val="white"/>
                </a:solidFill>
                <a:latin typeface="+mj-lt"/>
                <a:cs typeface="Arial" pitchFamily="34" charset="0"/>
              </a:rPr>
              <a:t>Atteindre le top 100 mondial des Universités de recherche</a:t>
            </a:r>
            <a:endParaRPr lang="fr-FR" sz="2000" b="1" dirty="0">
              <a:solidFill>
                <a:prstClr val="white"/>
              </a:solidFill>
              <a:latin typeface="+mj-lt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82950" y="2247900"/>
            <a:ext cx="2663825" cy="19431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 smtClean="0">
                <a:solidFill>
                  <a:prstClr val="white"/>
                </a:solidFill>
                <a:latin typeface="+mj-lt"/>
                <a:cs typeface="Arial" pitchFamily="34" charset="0"/>
              </a:rPr>
              <a:t>Promouvoir l’Académie d’Excellence et améliorer l’internationalisation des Masters et Doctorats</a:t>
            </a:r>
            <a:endParaRPr lang="fr-FR" sz="2000" b="1" dirty="0">
              <a:solidFill>
                <a:prstClr val="white"/>
              </a:solidFill>
              <a:latin typeface="+mj-lt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57900" y="2247900"/>
            <a:ext cx="2693194" cy="19431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 smtClean="0">
                <a:solidFill>
                  <a:prstClr val="white"/>
                </a:solidFill>
                <a:latin typeface="+mj-lt"/>
                <a:cs typeface="Arial" pitchFamily="34" charset="0"/>
              </a:rPr>
              <a:t>Repousser les limites de la recherche partenariale et des transferts de technologies</a:t>
            </a:r>
            <a:endParaRPr lang="fr-FR" sz="2000" b="1" dirty="0">
              <a:solidFill>
                <a:prstClr val="white"/>
              </a:solidFill>
              <a:latin typeface="+mj-lt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17514" y="1577975"/>
            <a:ext cx="2728912" cy="6223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prstClr val="white"/>
                </a:solidFill>
                <a:latin typeface="+mj-lt"/>
                <a:cs typeface="Arial" pitchFamily="34" charset="0"/>
              </a:rPr>
              <a:t>RECHERCHE</a:t>
            </a:r>
            <a:endParaRPr lang="en-US" sz="2000" b="1" dirty="0">
              <a:solidFill>
                <a:prstClr val="white"/>
              </a:solidFill>
              <a:latin typeface="+mj-lt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282950" y="1577975"/>
            <a:ext cx="2663825" cy="6223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prstClr val="white"/>
                </a:solidFill>
                <a:latin typeface="+mj-lt"/>
                <a:cs typeface="Arial" pitchFamily="34" charset="0"/>
              </a:rPr>
              <a:t>ENSEIGNEMENT</a:t>
            </a:r>
            <a:endParaRPr lang="en-US" sz="2000" b="1" dirty="0">
              <a:solidFill>
                <a:prstClr val="white"/>
              </a:solidFill>
              <a:latin typeface="+mj-lt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057900" y="1577975"/>
            <a:ext cx="2693194" cy="6223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prstClr val="white"/>
                </a:solidFill>
                <a:latin typeface="+mj-lt"/>
                <a:cs typeface="Arial" pitchFamily="34" charset="0"/>
              </a:rPr>
              <a:t>IMPACT </a:t>
            </a:r>
            <a:r>
              <a:rPr lang="en-US" sz="2000" b="1" dirty="0">
                <a:solidFill>
                  <a:prstClr val="white"/>
                </a:solidFill>
                <a:latin typeface="+mj-lt"/>
                <a:cs typeface="Arial" pitchFamily="34" charset="0"/>
              </a:rPr>
              <a:t>SOCIO-ECONOMIQUE</a:t>
            </a:r>
          </a:p>
        </p:txBody>
      </p:sp>
      <p:sp>
        <p:nvSpPr>
          <p:cNvPr id="82" name="ZoneTexte 2"/>
          <p:cNvSpPr txBox="1"/>
          <p:nvPr/>
        </p:nvSpPr>
        <p:spPr>
          <a:xfrm>
            <a:off x="417514" y="4459288"/>
            <a:ext cx="8333580" cy="70788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prstClr val="white"/>
                </a:solidFill>
                <a:latin typeface="+mn-lt"/>
              </a:rPr>
              <a:t>UNE APPROCHE TRANSVERSALE DE L’INTERNATIONALISATION AVEC UNE DOUBLE STRATEGIE: MEDITERRANEE &amp; INTERNATIONAL</a:t>
            </a:r>
            <a:endParaRPr lang="en-US" sz="2000" b="1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417514" y="5278438"/>
            <a:ext cx="8333580" cy="70788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prstClr val="white"/>
                </a:solidFill>
                <a:latin typeface="+mn-lt"/>
              </a:rPr>
              <a:t>UNE POLITIQUE DE RESSOURCES HUMAINES AUDACIEUSE AFIN D’ATTIRER, DE RECRUTER, DE FIDELISER ET DE DEVELOPPER TOUS LES TALENTS</a:t>
            </a:r>
            <a:endParaRPr lang="en-US" sz="2000" b="1" dirty="0">
              <a:solidFill>
                <a:prstClr val="whit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4530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"/>
            <a:ext cx="9144000" cy="584199"/>
          </a:xfrm>
          <a:prstGeom prst="rect">
            <a:avLst/>
          </a:prstGeom>
          <a:solidFill>
            <a:srgbClr val="2E6C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48419" y="-45343"/>
            <a:ext cx="9001919" cy="584775"/>
          </a:xfrm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3200" b="1" kern="0" dirty="0">
                <a:solidFill>
                  <a:prstClr val="white"/>
                </a:solidFill>
              </a:rPr>
              <a:t>A*MIDEX: les </a:t>
            </a:r>
            <a:r>
              <a:rPr lang="fr-FR" sz="3200" b="1" kern="0" dirty="0" smtClean="0">
                <a:solidFill>
                  <a:prstClr val="white"/>
                </a:solidFill>
              </a:rPr>
              <a:t>instruments</a:t>
            </a:r>
            <a:endParaRPr lang="fr-FR" sz="3200" b="1" kern="0" dirty="0">
              <a:solidFill>
                <a:prstClr val="white"/>
              </a:solidFill>
              <a:ea typeface="+mn-ea"/>
              <a:cs typeface="+mn-cs"/>
            </a:endParaRPr>
          </a:p>
        </p:txBody>
      </p:sp>
      <p:sp>
        <p:nvSpPr>
          <p:cNvPr id="3277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6" name="ZoneTexte 31"/>
          <p:cNvSpPr txBox="1">
            <a:spLocks noChangeArrowheads="1"/>
          </p:cNvSpPr>
          <p:nvPr/>
        </p:nvSpPr>
        <p:spPr bwMode="auto">
          <a:xfrm>
            <a:off x="647700" y="5430838"/>
            <a:ext cx="7862888" cy="92333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>
              <a:buFont typeface="Arial" charset="0"/>
              <a:buChar char="•"/>
            </a:pPr>
            <a:r>
              <a:rPr lang="fr-FR" b="1" dirty="0" smtClean="0">
                <a:solidFill>
                  <a:srgbClr val="FFFFFF"/>
                </a:solidFill>
                <a:latin typeface="Calibri" pitchFamily="34" charset="0"/>
              </a:rPr>
              <a:t>Standards internationaux de recrutement </a:t>
            </a:r>
          </a:p>
          <a:p>
            <a:pPr marL="266700" indent="-266700">
              <a:buFont typeface="Arial" charset="0"/>
              <a:buChar char="•"/>
            </a:pPr>
            <a:r>
              <a:rPr lang="fr-FR" b="1" dirty="0" smtClean="0">
                <a:solidFill>
                  <a:srgbClr val="FFFFFF"/>
                </a:solidFill>
                <a:latin typeface="Calibri" pitchFamily="34" charset="0"/>
              </a:rPr>
              <a:t>« Packages » A*MIDEX pour les recrutements d’AMU</a:t>
            </a:r>
          </a:p>
          <a:p>
            <a:pPr marL="266700" indent="-266700">
              <a:buFont typeface="Arial" charset="0"/>
              <a:buChar char="•"/>
            </a:pPr>
            <a:r>
              <a:rPr lang="fr-FR" b="1" dirty="0" smtClean="0">
                <a:solidFill>
                  <a:srgbClr val="FFFFFF"/>
                </a:solidFill>
                <a:latin typeface="Calibri" pitchFamily="34" charset="0"/>
              </a:rPr>
              <a:t>Politique de gestion-promotion des talents</a:t>
            </a:r>
            <a:endParaRPr lang="fr-FR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24225" y="1657350"/>
            <a:ext cx="2519363" cy="192405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63525" indent="-2635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b="1" dirty="0" smtClean="0">
                <a:solidFill>
                  <a:prstClr val="white"/>
                </a:solidFill>
                <a:latin typeface="+mj-lt"/>
                <a:cs typeface="Arial" pitchFamily="34" charset="0"/>
              </a:rPr>
              <a:t>Académie d’Excellence </a:t>
            </a:r>
            <a:endParaRPr lang="fr-FR" b="1" dirty="0">
              <a:solidFill>
                <a:prstClr val="white"/>
              </a:solidFill>
              <a:latin typeface="+mj-lt"/>
              <a:cs typeface="Arial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47700" y="4159250"/>
            <a:ext cx="7861300" cy="75723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/>
          <a:lstStyle/>
          <a:p>
            <a:pPr marL="266700" indent="-2667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b="1" dirty="0" smtClean="0">
                <a:solidFill>
                  <a:prstClr val="white"/>
                </a:solidFill>
                <a:latin typeface="+mn-lt"/>
              </a:rPr>
              <a:t>Fonds International </a:t>
            </a:r>
          </a:p>
          <a:p>
            <a:pPr marL="266700" indent="-2667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i="1" dirty="0" smtClean="0">
                <a:solidFill>
                  <a:prstClr val="white"/>
                </a:solidFill>
                <a:latin typeface="+mn-lt"/>
              </a:rPr>
              <a:t>Opération Campus &amp; Politique d’accueil</a:t>
            </a: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600" b="1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50875" y="1657350"/>
            <a:ext cx="2520950" cy="192405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63525" indent="-2635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b="1" dirty="0" smtClean="0">
                <a:solidFill>
                  <a:prstClr val="white"/>
                </a:solidFill>
                <a:latin typeface="+mj-lt"/>
                <a:cs typeface="Arial" pitchFamily="34" charset="0"/>
              </a:rPr>
              <a:t>Fonds Interdisciplinarité</a:t>
            </a:r>
          </a:p>
          <a:p>
            <a:pPr marL="263525" indent="-2635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b="1" dirty="0" smtClean="0">
                <a:solidFill>
                  <a:prstClr val="white"/>
                </a:solidFill>
                <a:latin typeface="+mj-lt"/>
                <a:cs typeface="Arial" pitchFamily="34" charset="0"/>
              </a:rPr>
              <a:t>Fonds Emergence et Innovation</a:t>
            </a:r>
          </a:p>
          <a:p>
            <a:pPr marL="263525" indent="-2635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b="1" dirty="0" smtClean="0">
                <a:solidFill>
                  <a:prstClr val="white"/>
                </a:solidFill>
                <a:latin typeface="+mj-lt"/>
                <a:cs typeface="Arial" pitchFamily="34" charset="0"/>
              </a:rPr>
              <a:t>Fonds Etoiles montantes</a:t>
            </a:r>
            <a:endParaRPr lang="fr-FR" b="1" dirty="0">
              <a:solidFill>
                <a:prstClr val="white"/>
              </a:solidFill>
              <a:latin typeface="+mj-lt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986463" y="1657351"/>
            <a:ext cx="2519362" cy="192405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63525" indent="-2635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b="1" dirty="0" smtClean="0">
                <a:solidFill>
                  <a:prstClr val="white"/>
                </a:solidFill>
                <a:latin typeface="+mj-lt"/>
                <a:cs typeface="Arial" pitchFamily="34" charset="0"/>
              </a:rPr>
              <a:t>Fonds de Transfert</a:t>
            </a:r>
          </a:p>
          <a:p>
            <a:pPr marL="263525" indent="-2635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b="1" dirty="0" smtClean="0">
                <a:solidFill>
                  <a:prstClr val="white"/>
                </a:solidFill>
                <a:latin typeface="+mj-lt"/>
                <a:cs typeface="Arial" pitchFamily="34" charset="0"/>
              </a:rPr>
              <a:t>Maison de l’Innovation et de la Technologie</a:t>
            </a:r>
          </a:p>
          <a:p>
            <a:pPr marL="263525" indent="-2635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i="1" dirty="0" smtClean="0">
                <a:solidFill>
                  <a:prstClr val="white"/>
                </a:solidFill>
                <a:latin typeface="+mj-lt"/>
                <a:cs typeface="Arial" pitchFamily="34" charset="0"/>
              </a:rPr>
              <a:t>Incubateurs</a:t>
            </a:r>
          </a:p>
          <a:p>
            <a:pPr marL="263525" indent="-2635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i="1" dirty="0" smtClean="0">
                <a:solidFill>
                  <a:prstClr val="white"/>
                </a:solidFill>
                <a:latin typeface="+mj-lt"/>
                <a:cs typeface="Arial" pitchFamily="34" charset="0"/>
              </a:rPr>
              <a:t>SATT, IHU, CIMTECH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47699" y="1006475"/>
            <a:ext cx="2524125" cy="6223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prstClr val="white"/>
                </a:solidFill>
                <a:latin typeface="+mj-lt"/>
                <a:cs typeface="Arial" pitchFamily="34" charset="0"/>
              </a:rPr>
              <a:t>RECHERCHE</a:t>
            </a:r>
            <a:endParaRPr lang="en-US" sz="2000" b="1" dirty="0">
              <a:solidFill>
                <a:prstClr val="white"/>
              </a:solidFill>
              <a:latin typeface="+mj-lt"/>
              <a:cs typeface="Arial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324225" y="1009650"/>
            <a:ext cx="2519364" cy="6223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prstClr val="white"/>
                </a:solidFill>
                <a:latin typeface="+mj-lt"/>
                <a:cs typeface="Arial" pitchFamily="34" charset="0"/>
              </a:rPr>
              <a:t>ENSEIGNEMENT</a:t>
            </a:r>
            <a:endParaRPr lang="en-US" sz="2000" b="1" dirty="0">
              <a:solidFill>
                <a:prstClr val="white"/>
              </a:solidFill>
              <a:latin typeface="+mj-lt"/>
              <a:cs typeface="Arial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986463" y="1009650"/>
            <a:ext cx="2524125" cy="6223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prstClr val="white"/>
                </a:solidFill>
                <a:latin typeface="+mj-lt"/>
                <a:cs typeface="Arial" pitchFamily="34" charset="0"/>
              </a:rPr>
              <a:t>IMPACT </a:t>
            </a:r>
            <a:r>
              <a:rPr lang="en-US" sz="2000" b="1" dirty="0">
                <a:solidFill>
                  <a:prstClr val="white"/>
                </a:solidFill>
                <a:latin typeface="+mj-lt"/>
                <a:cs typeface="Arial" pitchFamily="34" charset="0"/>
              </a:rPr>
              <a:t>SOCIO-ECONOMIQUE</a:t>
            </a:r>
          </a:p>
        </p:txBody>
      </p:sp>
      <p:sp>
        <p:nvSpPr>
          <p:cNvPr id="64" name="ZoneTexte 2"/>
          <p:cNvSpPr txBox="1"/>
          <p:nvPr/>
        </p:nvSpPr>
        <p:spPr>
          <a:xfrm>
            <a:off x="647699" y="3722628"/>
            <a:ext cx="7862889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prstClr val="white"/>
                </a:solidFill>
                <a:latin typeface="+mn-lt"/>
              </a:rPr>
              <a:t>INTERNATIONALISATION</a:t>
            </a:r>
            <a:endParaRPr lang="en-US" sz="2000" b="1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647698" y="4973638"/>
            <a:ext cx="7862889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prstClr val="white"/>
                </a:solidFill>
                <a:latin typeface="+mn-lt"/>
              </a:rPr>
              <a:t>POLITIQUE DE RESSOURCES HUMAINES</a:t>
            </a:r>
            <a:endParaRPr lang="en-US" sz="2000" b="1" dirty="0">
              <a:solidFill>
                <a:prstClr val="white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98500"/>
          </a:xfrm>
          <a:prstGeom prst="rect">
            <a:avLst/>
          </a:prstGeom>
          <a:solidFill>
            <a:srgbClr val="2E6C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0" y="23813"/>
            <a:ext cx="913130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3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fr-FR" sz="3200" b="1" kern="0" dirty="0" smtClean="0">
                <a:solidFill>
                  <a:prstClr val="white"/>
                </a:solidFill>
                <a:ea typeface="+mn-ea"/>
                <a:cs typeface="+mn-cs"/>
              </a:rPr>
              <a:t>A*MIDEX: les mécanismes </a:t>
            </a:r>
            <a:r>
              <a:rPr lang="en-US" sz="3200" b="1" kern="0" dirty="0" smtClean="0">
                <a:solidFill>
                  <a:prstClr val="white"/>
                </a:solidFill>
                <a:ea typeface="+mn-ea"/>
                <a:cs typeface="+mn-cs"/>
              </a:rPr>
              <a:t>	</a:t>
            </a:r>
            <a:endParaRPr lang="en-US" sz="3200" b="1" kern="0" dirty="0">
              <a:solidFill>
                <a:prstClr val="white"/>
              </a:solidFill>
              <a:ea typeface="+mn-ea"/>
              <a:cs typeface="+mn-cs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3492500" y="5368925"/>
            <a:ext cx="5194300" cy="120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Bef>
                <a:spcPct val="20000"/>
              </a:spcBef>
              <a:buFont typeface="Wingdings" pitchFamily="2" charset="2"/>
              <a:buChar char="ü"/>
            </a:pPr>
            <a:r>
              <a:rPr lang="fr-FR" sz="2000" b="1" smtClean="0">
                <a:solidFill>
                  <a:srgbClr val="17375E"/>
                </a:solidFill>
                <a:latin typeface="Calibri" pitchFamily="34" charset="0"/>
              </a:rPr>
              <a:t>Cohérence stratégique</a:t>
            </a:r>
            <a:r>
              <a:rPr lang="fr-FR" sz="2000" smtClean="0">
                <a:solidFill>
                  <a:srgbClr val="17375E"/>
                </a:solidFill>
                <a:latin typeface="Calibri" pitchFamily="34" charset="0"/>
              </a:rPr>
              <a:t>: sélection finale en fonction des recommandations du jury et des objectifs stratégiques </a:t>
            </a:r>
            <a:endParaRPr lang="fr-FR" sz="2000">
              <a:solidFill>
                <a:srgbClr val="17375E"/>
              </a:solidFill>
              <a:latin typeface="Calibri" pitchFamily="34" charset="0"/>
            </a:endParaRPr>
          </a:p>
        </p:txBody>
      </p:sp>
      <p:sp>
        <p:nvSpPr>
          <p:cNvPr id="6" name="Right Arrow 29"/>
          <p:cNvSpPr/>
          <p:nvPr/>
        </p:nvSpPr>
        <p:spPr>
          <a:xfrm rot="16200000" flipH="1">
            <a:off x="1792289" y="3152774"/>
            <a:ext cx="314324" cy="44767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ight Arrow 30"/>
          <p:cNvSpPr/>
          <p:nvPr/>
        </p:nvSpPr>
        <p:spPr>
          <a:xfrm rot="16200000" flipH="1">
            <a:off x="1798638" y="2141535"/>
            <a:ext cx="301625" cy="44767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0" name="Right Arrow 18"/>
          <p:cNvSpPr/>
          <p:nvPr/>
        </p:nvSpPr>
        <p:spPr>
          <a:xfrm rot="16200000" flipH="1">
            <a:off x="1785938" y="4766465"/>
            <a:ext cx="327024" cy="44767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1" name="Rounded Rectangle 46"/>
          <p:cNvSpPr/>
          <p:nvPr/>
        </p:nvSpPr>
        <p:spPr>
          <a:xfrm>
            <a:off x="584200" y="3750466"/>
            <a:ext cx="2908299" cy="941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smtClean="0"/>
              <a:t>Experts externes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smtClean="0"/>
              <a:t>et Jury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i="1" smtClean="0"/>
              <a:t>Evaluation et classement</a:t>
            </a:r>
            <a:endParaRPr lang="fr-FR" sz="2000" b="1" i="1"/>
          </a:p>
        </p:txBody>
      </p:sp>
      <p:sp>
        <p:nvSpPr>
          <p:cNvPr id="13" name="Rounded Rectangle 48"/>
          <p:cNvSpPr/>
          <p:nvPr/>
        </p:nvSpPr>
        <p:spPr>
          <a:xfrm>
            <a:off x="584199" y="5368925"/>
            <a:ext cx="2730500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 smtClean="0"/>
              <a:t>Comité de Pilotage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i="1" dirty="0" smtClean="0"/>
              <a:t>Sélection</a:t>
            </a:r>
            <a:endParaRPr lang="fr-FR" sz="2000" b="1" i="1" dirty="0"/>
          </a:p>
        </p:txBody>
      </p:sp>
      <p:sp>
        <p:nvSpPr>
          <p:cNvPr id="14" name="Rounded Rectangle 16"/>
          <p:cNvSpPr/>
          <p:nvPr/>
        </p:nvSpPr>
        <p:spPr>
          <a:xfrm>
            <a:off x="584201" y="1279525"/>
            <a:ext cx="2730500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smtClean="0"/>
              <a:t>Comité de Pilotage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i="1" smtClean="0"/>
              <a:t>Appels à projets</a:t>
            </a:r>
            <a:endParaRPr lang="fr-FR" sz="2000" b="1" i="1"/>
          </a:p>
        </p:txBody>
      </p:sp>
      <p:sp>
        <p:nvSpPr>
          <p:cNvPr id="15" name="Rounded Rectangle 17"/>
          <p:cNvSpPr/>
          <p:nvPr/>
        </p:nvSpPr>
        <p:spPr>
          <a:xfrm>
            <a:off x="584201" y="2651125"/>
            <a:ext cx="2730500" cy="406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 smtClean="0">
                <a:solidFill>
                  <a:schemeClr val="tx1"/>
                </a:solidFill>
              </a:rPr>
              <a:t>Soumission des projets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 bwMode="auto">
          <a:xfrm>
            <a:off x="3632200" y="3809204"/>
            <a:ext cx="5307013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Bef>
                <a:spcPct val="20000"/>
              </a:spcBef>
              <a:buFont typeface="Wingdings" pitchFamily="2" charset="2"/>
              <a:buChar char="ü"/>
            </a:pPr>
            <a:r>
              <a:rPr lang="fr-FR" sz="2000" b="1" smtClean="0">
                <a:solidFill>
                  <a:srgbClr val="17375E"/>
                </a:solidFill>
                <a:latin typeface="Calibri" pitchFamily="34" charset="0"/>
              </a:rPr>
              <a:t>Evaluation indépendante (jury externe à 75%)</a:t>
            </a:r>
            <a:endParaRPr lang="fr-FR" sz="2000" smtClean="0">
              <a:solidFill>
                <a:srgbClr val="17375E"/>
              </a:solidFill>
              <a:latin typeface="Calibri" pitchFamily="34" charset="0"/>
            </a:endParaRPr>
          </a:p>
          <a:p>
            <a:pPr marL="266700" indent="-266700">
              <a:spcBef>
                <a:spcPct val="20000"/>
              </a:spcBef>
              <a:buFont typeface="Wingdings" pitchFamily="2" charset="2"/>
              <a:buChar char="ü"/>
            </a:pPr>
            <a:r>
              <a:rPr lang="fr-FR" sz="2000" b="1" smtClean="0">
                <a:solidFill>
                  <a:srgbClr val="17375E"/>
                </a:solidFill>
                <a:latin typeface="Calibri" pitchFamily="34" charset="0"/>
              </a:rPr>
              <a:t>Expertise scientifique</a:t>
            </a:r>
            <a:endParaRPr lang="fr-FR" sz="2000" smtClean="0">
              <a:solidFill>
                <a:srgbClr val="17375E"/>
              </a:solidFill>
              <a:latin typeface="Calibri" pitchFamily="34" charset="0"/>
            </a:endParaRPr>
          </a:p>
          <a:p>
            <a:pPr marL="266700" indent="-266700">
              <a:spcBef>
                <a:spcPct val="20000"/>
              </a:spcBef>
              <a:buFont typeface="Wingdings" pitchFamily="2" charset="2"/>
              <a:buChar char="ü"/>
            </a:pPr>
            <a:endParaRPr lang="fr-FR" sz="2000" b="1" i="1">
              <a:solidFill>
                <a:srgbClr val="17375E"/>
              </a:solidFill>
              <a:latin typeface="Calibri" pitchFamily="34" charset="0"/>
            </a:endParaRPr>
          </a:p>
        </p:txBody>
      </p:sp>
      <p:sp>
        <p:nvSpPr>
          <p:cNvPr id="17" name="Espace réservé du contenu 2"/>
          <p:cNvSpPr txBox="1">
            <a:spLocks/>
          </p:cNvSpPr>
          <p:nvPr/>
        </p:nvSpPr>
        <p:spPr bwMode="auto">
          <a:xfrm>
            <a:off x="3492500" y="1276350"/>
            <a:ext cx="519430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Bef>
                <a:spcPct val="20000"/>
              </a:spcBef>
              <a:buFont typeface="Wingdings" pitchFamily="2" charset="2"/>
              <a:buChar char="ü"/>
            </a:pPr>
            <a:r>
              <a:rPr lang="fr-FR" sz="2000" b="1" dirty="0" smtClean="0">
                <a:solidFill>
                  <a:srgbClr val="17375E"/>
                </a:solidFill>
                <a:latin typeface="Calibri" pitchFamily="34" charset="0"/>
              </a:rPr>
              <a:t>Focus sur les objectifs stratégiques </a:t>
            </a:r>
            <a:r>
              <a:rPr lang="fr-FR" sz="2000" dirty="0" smtClean="0">
                <a:solidFill>
                  <a:srgbClr val="17375E"/>
                </a:solidFill>
                <a:latin typeface="Calibri" pitchFamily="34" charset="0"/>
              </a:rPr>
              <a:t>pour définir les critères de chaque fonds</a:t>
            </a:r>
            <a:endParaRPr lang="fr-FR" sz="2000" dirty="0">
              <a:solidFill>
                <a:srgbClr val="17375E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89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98500"/>
          </a:xfrm>
          <a:prstGeom prst="rect">
            <a:avLst/>
          </a:prstGeom>
          <a:solidFill>
            <a:srgbClr val="2E6C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0" y="23813"/>
            <a:ext cx="9131300" cy="1077218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3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fr-FR" sz="3200" b="1" kern="0" dirty="0" smtClean="0">
                <a:solidFill>
                  <a:prstClr val="white"/>
                </a:solidFill>
                <a:ea typeface="+mn-ea"/>
                <a:cs typeface="+mn-cs"/>
              </a:rPr>
              <a:t>A*MIDEX: gouvernance partenariale au sein d’AMU</a:t>
            </a:r>
            <a:r>
              <a:rPr lang="en-US" sz="3200" b="1" kern="0" dirty="0" smtClean="0">
                <a:solidFill>
                  <a:prstClr val="white"/>
                </a:solidFill>
                <a:ea typeface="+mn-ea"/>
                <a:cs typeface="+mn-cs"/>
              </a:rPr>
              <a:t>	</a:t>
            </a:r>
            <a:endParaRPr lang="en-US" sz="3200" b="1" kern="0" dirty="0">
              <a:solidFill>
                <a:prstClr val="white"/>
              </a:solidFill>
              <a:ea typeface="+mn-ea"/>
              <a:cs typeface="+mn-cs"/>
            </a:endParaRPr>
          </a:p>
        </p:txBody>
      </p:sp>
      <p:sp>
        <p:nvSpPr>
          <p:cNvPr id="13" name="Rounded Rectangle 21"/>
          <p:cNvSpPr/>
          <p:nvPr/>
        </p:nvSpPr>
        <p:spPr>
          <a:xfrm>
            <a:off x="569913" y="2222499"/>
            <a:ext cx="3687762" cy="2396997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60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ounded Rectangle 23"/>
          <p:cNvSpPr/>
          <p:nvPr/>
        </p:nvSpPr>
        <p:spPr>
          <a:xfrm>
            <a:off x="830262" y="1203325"/>
            <a:ext cx="3221037" cy="635000"/>
          </a:xfrm>
          <a:prstGeom prst="roundRect">
            <a:avLst/>
          </a:prstGeom>
          <a:solidFill>
            <a:schemeClr val="tx2"/>
          </a:solidFill>
          <a:ln w="1905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kern="0" smtClean="0">
                <a:solidFill>
                  <a:prstClr val="white"/>
                </a:solidFill>
                <a:latin typeface="+mj-lt"/>
                <a:cs typeface="Arial" pitchFamily="34" charset="0"/>
              </a:rPr>
              <a:t>CA AMU</a:t>
            </a:r>
            <a:endParaRPr lang="fr-FR" sz="2000" b="1" kern="0">
              <a:solidFill>
                <a:prstClr val="white"/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37" name="Connecteur droit 36"/>
          <p:cNvCxnSpPr/>
          <p:nvPr/>
        </p:nvCxnSpPr>
        <p:spPr>
          <a:xfrm flipV="1">
            <a:off x="2384425" y="1838327"/>
            <a:ext cx="0" cy="361154"/>
          </a:xfrm>
          <a:prstGeom prst="line">
            <a:avLst/>
          </a:prstGeom>
          <a:ln w="38100">
            <a:solidFill>
              <a:schemeClr val="tx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674687" y="2199481"/>
            <a:ext cx="3582988" cy="241604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fr-FR" sz="20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Comité de Pilotage A*MIDEX</a:t>
            </a:r>
            <a:endParaRPr lang="fr-FR" sz="20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marL="177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>
                <a:solidFill>
                  <a:schemeClr val="bg1"/>
                </a:solidFill>
                <a:latin typeface="+mj-lt"/>
                <a:cs typeface="+mn-cs"/>
              </a:rPr>
              <a:t>Président AMU </a:t>
            </a:r>
          </a:p>
          <a:p>
            <a:pPr marL="177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>
                <a:solidFill>
                  <a:schemeClr val="bg1"/>
                </a:solidFill>
                <a:latin typeface="+mj-lt"/>
                <a:cs typeface="+mn-cs"/>
              </a:rPr>
              <a:t>VP A*MIDEX</a:t>
            </a:r>
          </a:p>
          <a:p>
            <a:pPr marL="177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mtClean="0">
                <a:solidFill>
                  <a:schemeClr val="bg1"/>
                </a:solidFill>
                <a:latin typeface="+mj-lt"/>
                <a:cs typeface="+mn-cs"/>
              </a:rPr>
              <a:t>Directeur A*MIDEX</a:t>
            </a:r>
            <a:endParaRPr lang="fr-FR" dirty="0" smtClean="0">
              <a:solidFill>
                <a:schemeClr val="bg1"/>
              </a:solidFill>
              <a:latin typeface="+mj-lt"/>
              <a:cs typeface="+mn-cs"/>
            </a:endParaRPr>
          </a:p>
          <a:p>
            <a:pPr marL="177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>
                <a:solidFill>
                  <a:schemeClr val="bg1"/>
                </a:solidFill>
                <a:latin typeface="+mj-lt"/>
                <a:cs typeface="+mn-cs"/>
              </a:rPr>
              <a:t>1 CNRS, 1 Inserm, 1 CEA, 1 IRD</a:t>
            </a:r>
          </a:p>
          <a:p>
            <a:pPr marL="177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>
                <a:solidFill>
                  <a:schemeClr val="bg1"/>
                </a:solidFill>
                <a:latin typeface="+mj-lt"/>
                <a:cs typeface="+mn-cs"/>
              </a:rPr>
              <a:t>1 APHM</a:t>
            </a:r>
          </a:p>
          <a:p>
            <a:pPr marL="177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>
                <a:solidFill>
                  <a:schemeClr val="bg1"/>
                </a:solidFill>
                <a:latin typeface="+mj-lt"/>
                <a:cs typeface="+mn-cs"/>
              </a:rPr>
              <a:t>1 IEP, 1 ECM</a:t>
            </a:r>
            <a:endParaRPr lang="fr-FR" i="1" dirty="0" smtClean="0">
              <a:solidFill>
                <a:schemeClr val="bg1"/>
              </a:solidFill>
              <a:latin typeface="+mj-lt"/>
              <a:cs typeface="+mn-cs"/>
            </a:endParaRPr>
          </a:p>
          <a:p>
            <a:pPr marL="177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>
                <a:solidFill>
                  <a:schemeClr val="bg1"/>
                </a:solidFill>
                <a:latin typeface="+mj-lt"/>
                <a:cs typeface="+mn-cs"/>
              </a:rPr>
              <a:t>+ membres invités permanents</a:t>
            </a:r>
            <a:endParaRPr lang="fr-FR" dirty="0">
              <a:solidFill>
                <a:schemeClr val="bg1"/>
              </a:solidFill>
              <a:latin typeface="+mj-lt"/>
              <a:cs typeface="+mn-cs"/>
            </a:endParaRPr>
          </a:p>
        </p:txBody>
      </p:sp>
      <p:sp>
        <p:nvSpPr>
          <p:cNvPr id="12" name="Espace réservé du contenu 8"/>
          <p:cNvSpPr txBox="1">
            <a:spLocks/>
          </p:cNvSpPr>
          <p:nvPr/>
        </p:nvSpPr>
        <p:spPr bwMode="auto">
          <a:xfrm>
            <a:off x="4800600" y="935932"/>
            <a:ext cx="3935412" cy="5795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Bef>
                <a:spcPct val="20000"/>
              </a:spcBef>
              <a:buFont typeface="Wingdings" pitchFamily="2" charset="2"/>
              <a:buChar char="ü"/>
            </a:pPr>
            <a:r>
              <a:rPr lang="fr-FR" sz="2000" b="1" dirty="0" smtClean="0">
                <a:solidFill>
                  <a:srgbClr val="17375E"/>
                </a:solidFill>
                <a:latin typeface="+mj-lt"/>
              </a:rPr>
              <a:t>Légitimité: </a:t>
            </a:r>
            <a:r>
              <a:rPr lang="fr-FR" sz="2000" dirty="0" smtClean="0">
                <a:solidFill>
                  <a:srgbClr val="17375E"/>
                </a:solidFill>
                <a:latin typeface="+mj-lt"/>
              </a:rPr>
              <a:t>le CA d’AMU valide les décisions stratégiques</a:t>
            </a:r>
            <a:endParaRPr lang="fr-FR" sz="2000" b="1" dirty="0" smtClean="0">
              <a:solidFill>
                <a:srgbClr val="17375E"/>
              </a:solidFill>
              <a:latin typeface="+mj-lt"/>
            </a:endParaRPr>
          </a:p>
          <a:p>
            <a:pPr marL="266700" indent="-266700">
              <a:spcBef>
                <a:spcPct val="20000"/>
              </a:spcBef>
              <a:buFont typeface="Wingdings" pitchFamily="2" charset="2"/>
              <a:buChar char="ü"/>
            </a:pPr>
            <a:endParaRPr lang="fr-FR" sz="2000" b="1" dirty="0" smtClean="0">
              <a:solidFill>
                <a:srgbClr val="17375E"/>
              </a:solidFill>
              <a:latin typeface="+mj-lt"/>
            </a:endParaRPr>
          </a:p>
          <a:p>
            <a:pPr marL="266700" indent="-266700">
              <a:spcBef>
                <a:spcPct val="20000"/>
              </a:spcBef>
              <a:buFont typeface="Wingdings" pitchFamily="2" charset="2"/>
              <a:buChar char="ü"/>
            </a:pPr>
            <a:r>
              <a:rPr lang="fr-FR" sz="2000" b="1" dirty="0" smtClean="0">
                <a:solidFill>
                  <a:srgbClr val="17375E"/>
                </a:solidFill>
                <a:latin typeface="+mj-lt"/>
              </a:rPr>
              <a:t>Cohérence:  </a:t>
            </a:r>
            <a:r>
              <a:rPr lang="fr-FR" sz="2000" dirty="0" smtClean="0">
                <a:solidFill>
                  <a:srgbClr val="17375E"/>
                </a:solidFill>
                <a:latin typeface="+mj-lt"/>
              </a:rPr>
              <a:t>le Président d’AMU préside le Comité de Pilotage A*MIDEX</a:t>
            </a:r>
          </a:p>
          <a:p>
            <a:pPr marL="266700" indent="-266700">
              <a:spcBef>
                <a:spcPct val="20000"/>
              </a:spcBef>
              <a:buFont typeface="Arial" charset="0"/>
              <a:buChar char="•"/>
            </a:pPr>
            <a:endParaRPr lang="fr-FR" sz="2000" b="1" dirty="0" smtClean="0">
              <a:solidFill>
                <a:srgbClr val="17375E"/>
              </a:solidFill>
              <a:latin typeface="+mj-lt"/>
            </a:endParaRPr>
          </a:p>
          <a:p>
            <a:pPr marL="266700" indent="-266700">
              <a:spcBef>
                <a:spcPct val="20000"/>
              </a:spcBef>
              <a:buFont typeface="Wingdings" pitchFamily="2" charset="2"/>
              <a:buChar char="ü"/>
            </a:pPr>
            <a:r>
              <a:rPr lang="fr-FR" sz="2000" b="1" dirty="0" smtClean="0">
                <a:solidFill>
                  <a:srgbClr val="17375E"/>
                </a:solidFill>
                <a:latin typeface="+mj-lt"/>
              </a:rPr>
              <a:t>Responsabilité: </a:t>
            </a:r>
            <a:r>
              <a:rPr lang="fr-FR" sz="2000" dirty="0" smtClean="0">
                <a:solidFill>
                  <a:srgbClr val="17375E"/>
                </a:solidFill>
                <a:latin typeface="+mj-lt"/>
              </a:rPr>
              <a:t>un VP exclusivement dédié au pilotage d’A*MIDEX</a:t>
            </a:r>
          </a:p>
          <a:p>
            <a:pPr marL="266700" indent="-266700">
              <a:spcBef>
                <a:spcPct val="20000"/>
              </a:spcBef>
              <a:buFont typeface="Wingdings" pitchFamily="2" charset="2"/>
              <a:buChar char="ü"/>
            </a:pPr>
            <a:endParaRPr lang="fr-FR" sz="2000" b="1" dirty="0" smtClean="0">
              <a:solidFill>
                <a:srgbClr val="17375E"/>
              </a:solidFill>
              <a:latin typeface="+mj-lt"/>
            </a:endParaRPr>
          </a:p>
          <a:p>
            <a:pPr marL="266700" indent="-266700">
              <a:spcBef>
                <a:spcPct val="20000"/>
              </a:spcBef>
              <a:buFont typeface="Wingdings" pitchFamily="2" charset="2"/>
              <a:buChar char="ü"/>
            </a:pPr>
            <a:r>
              <a:rPr lang="fr-FR" sz="2000" b="1" dirty="0" smtClean="0">
                <a:solidFill>
                  <a:srgbClr val="17375E"/>
                </a:solidFill>
                <a:latin typeface="+mj-lt"/>
              </a:rPr>
              <a:t>Représentativité: </a:t>
            </a:r>
            <a:r>
              <a:rPr lang="fr-FR" sz="2000" dirty="0" smtClean="0">
                <a:solidFill>
                  <a:srgbClr val="17375E"/>
                </a:solidFill>
                <a:latin typeface="+mj-lt"/>
              </a:rPr>
              <a:t>10 membres délibérants dans le Comité de Pilotage</a:t>
            </a:r>
          </a:p>
          <a:p>
            <a:pPr marL="266700" indent="-266700">
              <a:spcBef>
                <a:spcPct val="20000"/>
              </a:spcBef>
              <a:buFont typeface="Wingdings" pitchFamily="2" charset="2"/>
              <a:buChar char="ü"/>
            </a:pPr>
            <a:endParaRPr lang="fr-FR" sz="2000" dirty="0">
              <a:solidFill>
                <a:srgbClr val="17375E"/>
              </a:solidFill>
              <a:latin typeface="+mj-lt"/>
            </a:endParaRPr>
          </a:p>
          <a:p>
            <a:pPr marL="266700" indent="-266700">
              <a:spcBef>
                <a:spcPct val="20000"/>
              </a:spcBef>
              <a:buFont typeface="Wingdings" pitchFamily="2" charset="2"/>
              <a:buChar char="ü"/>
            </a:pPr>
            <a:r>
              <a:rPr lang="fr-FR" sz="2000" b="1" dirty="0" smtClean="0">
                <a:solidFill>
                  <a:srgbClr val="17375E"/>
                </a:solidFill>
                <a:latin typeface="+mj-lt"/>
              </a:rPr>
              <a:t>Lisibilité et efficacité: </a:t>
            </a:r>
            <a:r>
              <a:rPr lang="fr-FR" sz="2000" dirty="0" smtClean="0">
                <a:solidFill>
                  <a:srgbClr val="17375E"/>
                </a:solidFill>
                <a:latin typeface="+mj-lt"/>
              </a:rPr>
              <a:t>une Fondation Universitaire dédiée</a:t>
            </a:r>
            <a:endParaRPr lang="en-US" sz="2000" b="1" dirty="0">
              <a:solidFill>
                <a:srgbClr val="17375E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615155" y="5073455"/>
            <a:ext cx="3651250" cy="1225745"/>
          </a:xfrm>
          <a:prstGeom prst="roundRect">
            <a:avLst/>
          </a:prstGeom>
          <a:solidFill>
            <a:srgbClr val="44B4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 smtClean="0">
                <a:solidFill>
                  <a:prstClr val="white"/>
                </a:solidFill>
                <a:latin typeface="+mj-lt"/>
              </a:rPr>
              <a:t>Fondation universitaire </a:t>
            </a:r>
            <a:r>
              <a:rPr lang="en-US" sz="2000" b="1" dirty="0" smtClean="0">
                <a:solidFill>
                  <a:prstClr val="white"/>
                </a:solidFill>
                <a:latin typeface="+mj-lt"/>
              </a:rPr>
              <a:t>A*MIDEX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>
                <a:solidFill>
                  <a:prstClr val="white"/>
                </a:solidFill>
                <a:latin typeface="+mj-lt"/>
              </a:rPr>
              <a:t>Direction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>
                <a:solidFill>
                  <a:prstClr val="white"/>
                </a:solidFill>
                <a:latin typeface="+mj-lt"/>
              </a:rPr>
              <a:t>Cellules opérationnelles</a:t>
            </a:r>
            <a:endParaRPr lang="en-US" dirty="0">
              <a:solidFill>
                <a:prstClr val="white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9887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98500"/>
          </a:xfrm>
          <a:prstGeom prst="rect">
            <a:avLst/>
          </a:prstGeom>
          <a:solidFill>
            <a:srgbClr val="2E6C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0" y="23813"/>
            <a:ext cx="9131300" cy="1077218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3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fr-FR" sz="3200" b="1" kern="0" dirty="0" smtClean="0">
                <a:solidFill>
                  <a:prstClr val="white"/>
                </a:solidFill>
                <a:ea typeface="+mn-ea"/>
                <a:cs typeface="+mn-cs"/>
              </a:rPr>
              <a:t>Les grands principes d’une fondation universitaire</a:t>
            </a:r>
            <a:r>
              <a:rPr lang="en-US" sz="3200" b="1" kern="0" dirty="0" smtClean="0">
                <a:solidFill>
                  <a:prstClr val="white"/>
                </a:solidFill>
                <a:ea typeface="+mn-ea"/>
                <a:cs typeface="+mn-cs"/>
              </a:rPr>
              <a:t>	</a:t>
            </a:r>
            <a:endParaRPr lang="en-US" sz="3200" b="1" kern="0" dirty="0">
              <a:solidFill>
                <a:prstClr val="white"/>
              </a:solidFill>
              <a:ea typeface="+mn-ea"/>
              <a:cs typeface="+mn-cs"/>
            </a:endParaRPr>
          </a:p>
        </p:txBody>
      </p:sp>
      <p:sp>
        <p:nvSpPr>
          <p:cNvPr id="12" name="Espace réservé du contenu 8"/>
          <p:cNvSpPr txBox="1">
            <a:spLocks/>
          </p:cNvSpPr>
          <p:nvPr/>
        </p:nvSpPr>
        <p:spPr bwMode="auto">
          <a:xfrm>
            <a:off x="330200" y="723900"/>
            <a:ext cx="8521700" cy="4991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endParaRPr lang="fr-FR" sz="2400" b="1" dirty="0" smtClean="0">
              <a:solidFill>
                <a:srgbClr val="17375E"/>
              </a:solidFill>
              <a:latin typeface="+mj-lt"/>
            </a:endParaRPr>
          </a:p>
          <a:p>
            <a:pPr marL="457200" indent="-457200" algn="just">
              <a:buFont typeface="Wingdings" pitchFamily="2" charset="2"/>
              <a:buChar char="ü"/>
            </a:pPr>
            <a:r>
              <a:rPr lang="fr-FR" sz="2000" b="1" dirty="0" smtClean="0">
                <a:solidFill>
                  <a:srgbClr val="17375E"/>
                </a:solidFill>
                <a:latin typeface="+mj-lt"/>
              </a:rPr>
              <a:t>Pas de statuts-types </a:t>
            </a:r>
            <a:r>
              <a:rPr lang="fr-FR" sz="2000" dirty="0">
                <a:solidFill>
                  <a:srgbClr val="17375E"/>
                </a:solidFill>
                <a:latin typeface="+mj-lt"/>
              </a:rPr>
              <a:t>(</a:t>
            </a:r>
            <a:r>
              <a:rPr lang="fr-FR" sz="2000" dirty="0" smtClean="0">
                <a:solidFill>
                  <a:srgbClr val="17375E"/>
                </a:solidFill>
                <a:latin typeface="+mj-lt"/>
              </a:rPr>
              <a:t>cf. </a:t>
            </a:r>
            <a:r>
              <a:rPr lang="fr-FR" sz="2000" dirty="0">
                <a:solidFill>
                  <a:srgbClr val="17375E"/>
                </a:solidFill>
                <a:latin typeface="+mj-lt"/>
              </a:rPr>
              <a:t>loi du </a:t>
            </a:r>
            <a:r>
              <a:rPr lang="fr-FR" sz="2000" dirty="0" smtClean="0">
                <a:solidFill>
                  <a:srgbClr val="17375E"/>
                </a:solidFill>
                <a:latin typeface="+mj-lt"/>
              </a:rPr>
              <a:t>10/08/2007)</a:t>
            </a:r>
          </a:p>
          <a:p>
            <a:pPr marL="457200" indent="-457200" algn="just">
              <a:buFont typeface="Wingdings" pitchFamily="2" charset="2"/>
              <a:buChar char="ü"/>
            </a:pPr>
            <a:endParaRPr lang="fr-FR" sz="2000" dirty="0" smtClean="0">
              <a:solidFill>
                <a:srgbClr val="17375E"/>
              </a:solidFill>
              <a:latin typeface="+mj-lt"/>
            </a:endParaRPr>
          </a:p>
          <a:p>
            <a:pPr marL="457200" indent="-457200" algn="just">
              <a:buFont typeface="Wingdings" pitchFamily="2" charset="2"/>
              <a:buChar char="ü"/>
            </a:pPr>
            <a:r>
              <a:rPr lang="fr-FR" sz="2000" b="1" dirty="0" smtClean="0">
                <a:solidFill>
                  <a:srgbClr val="17375E"/>
                </a:solidFill>
                <a:latin typeface="+mj-lt"/>
              </a:rPr>
              <a:t>Procédure </a:t>
            </a:r>
            <a:r>
              <a:rPr lang="fr-FR" sz="2000" b="1" dirty="0">
                <a:solidFill>
                  <a:srgbClr val="17375E"/>
                </a:solidFill>
                <a:latin typeface="+mj-lt"/>
              </a:rPr>
              <a:t>de création : </a:t>
            </a:r>
            <a:r>
              <a:rPr lang="fr-FR" sz="2000" dirty="0" smtClean="0">
                <a:solidFill>
                  <a:srgbClr val="17375E"/>
                </a:solidFill>
                <a:latin typeface="+mj-lt"/>
              </a:rPr>
              <a:t>par délibération </a:t>
            </a:r>
            <a:r>
              <a:rPr lang="fr-FR" sz="2000" dirty="0">
                <a:solidFill>
                  <a:srgbClr val="17375E"/>
                </a:solidFill>
                <a:latin typeface="+mj-lt"/>
              </a:rPr>
              <a:t>du CA </a:t>
            </a:r>
            <a:r>
              <a:rPr lang="fr-FR" sz="2000" dirty="0" smtClean="0">
                <a:solidFill>
                  <a:srgbClr val="17375E"/>
                </a:solidFill>
                <a:latin typeface="+mj-lt"/>
              </a:rPr>
              <a:t>d’AMU</a:t>
            </a:r>
          </a:p>
          <a:p>
            <a:pPr marL="457200" indent="-457200" algn="just">
              <a:buFont typeface="Wingdings" pitchFamily="2" charset="2"/>
              <a:buChar char="ü"/>
            </a:pPr>
            <a:endParaRPr lang="fr-FR" sz="2000" dirty="0" smtClean="0">
              <a:solidFill>
                <a:srgbClr val="17375E"/>
              </a:solidFill>
              <a:latin typeface="+mj-lt"/>
            </a:endParaRPr>
          </a:p>
          <a:p>
            <a:pPr marL="457200" indent="-457200" algn="just">
              <a:buFont typeface="Wingdings" pitchFamily="2" charset="2"/>
              <a:buChar char="ü"/>
            </a:pPr>
            <a:r>
              <a:rPr lang="fr-FR" sz="2000" b="1" dirty="0" smtClean="0">
                <a:solidFill>
                  <a:srgbClr val="17375E"/>
                </a:solidFill>
                <a:latin typeface="+mj-lt"/>
              </a:rPr>
              <a:t>Dotation</a:t>
            </a:r>
            <a:r>
              <a:rPr lang="fr-FR" sz="2000" b="1" dirty="0">
                <a:solidFill>
                  <a:srgbClr val="17375E"/>
                </a:solidFill>
                <a:latin typeface="+mj-lt"/>
              </a:rPr>
              <a:t> </a:t>
            </a:r>
            <a:r>
              <a:rPr lang="fr-FR" sz="2000" dirty="0">
                <a:solidFill>
                  <a:srgbClr val="17375E"/>
                </a:solidFill>
                <a:latin typeface="+mj-lt"/>
              </a:rPr>
              <a:t>: </a:t>
            </a:r>
            <a:r>
              <a:rPr lang="fr-FR" sz="2000" dirty="0" smtClean="0">
                <a:solidFill>
                  <a:srgbClr val="17375E"/>
                </a:solidFill>
                <a:latin typeface="+mj-lt"/>
              </a:rPr>
              <a:t>obligatoire; pas </a:t>
            </a:r>
            <a:r>
              <a:rPr lang="fr-FR" sz="2000" dirty="0">
                <a:solidFill>
                  <a:srgbClr val="17375E"/>
                </a:solidFill>
                <a:latin typeface="+mj-lt"/>
              </a:rPr>
              <a:t>de dotation </a:t>
            </a:r>
            <a:r>
              <a:rPr lang="fr-FR" sz="2000" dirty="0" smtClean="0">
                <a:solidFill>
                  <a:srgbClr val="17375E"/>
                </a:solidFill>
                <a:latin typeface="+mj-lt"/>
              </a:rPr>
              <a:t>minimale. </a:t>
            </a:r>
            <a:r>
              <a:rPr lang="fr-FR" sz="2000" dirty="0">
                <a:solidFill>
                  <a:srgbClr val="17375E"/>
                </a:solidFill>
                <a:latin typeface="+mj-lt"/>
              </a:rPr>
              <a:t>Les personnes publiques ne peuvent apporter plus de 50 % du montant de la dotation </a:t>
            </a:r>
            <a:r>
              <a:rPr lang="fr-FR" sz="2000" dirty="0" smtClean="0">
                <a:solidFill>
                  <a:srgbClr val="17375E"/>
                </a:solidFill>
                <a:latin typeface="+mj-lt"/>
              </a:rPr>
              <a:t>initiale</a:t>
            </a:r>
          </a:p>
          <a:p>
            <a:pPr marL="457200" indent="-457200" algn="just">
              <a:buFont typeface="Wingdings" pitchFamily="2" charset="2"/>
              <a:buChar char="ü"/>
            </a:pPr>
            <a:endParaRPr lang="fr-FR" sz="2000" dirty="0" smtClean="0">
              <a:solidFill>
                <a:srgbClr val="17375E"/>
              </a:solidFill>
              <a:latin typeface="+mj-lt"/>
            </a:endParaRPr>
          </a:p>
          <a:p>
            <a:pPr marL="457200" indent="-457200" algn="just">
              <a:buFont typeface="Wingdings" pitchFamily="2" charset="2"/>
              <a:buChar char="ü"/>
            </a:pPr>
            <a:r>
              <a:rPr lang="fr-FR" sz="2000" b="1" dirty="0">
                <a:solidFill>
                  <a:srgbClr val="17375E"/>
                </a:solidFill>
                <a:latin typeface="+mj-lt"/>
              </a:rPr>
              <a:t>Fondateurs : </a:t>
            </a:r>
            <a:r>
              <a:rPr lang="fr-FR" sz="2000" dirty="0" smtClean="0">
                <a:solidFill>
                  <a:srgbClr val="17375E"/>
                </a:solidFill>
                <a:latin typeface="+mj-lt"/>
              </a:rPr>
              <a:t>doivent </a:t>
            </a:r>
            <a:r>
              <a:rPr lang="fr-FR" sz="2000" dirty="0">
                <a:solidFill>
                  <a:srgbClr val="17375E"/>
                </a:solidFill>
                <a:latin typeface="+mj-lt"/>
              </a:rPr>
              <a:t>comporter au minimum une personne morale de droit privé ou une personne </a:t>
            </a:r>
            <a:r>
              <a:rPr lang="fr-FR" sz="2000" dirty="0" smtClean="0">
                <a:solidFill>
                  <a:srgbClr val="17375E"/>
                </a:solidFill>
                <a:latin typeface="+mj-lt"/>
              </a:rPr>
              <a:t>physique</a:t>
            </a:r>
          </a:p>
          <a:p>
            <a:pPr marL="457200" indent="-457200" algn="just">
              <a:buFont typeface="Wingdings" pitchFamily="2" charset="2"/>
              <a:buChar char="ü"/>
            </a:pPr>
            <a:endParaRPr lang="fr-FR" sz="2000" dirty="0" smtClean="0">
              <a:solidFill>
                <a:srgbClr val="17375E"/>
              </a:solidFill>
              <a:latin typeface="+mj-lt"/>
            </a:endParaRPr>
          </a:p>
          <a:p>
            <a:pPr marL="457200" indent="-457200" algn="just">
              <a:buFont typeface="Wingdings" pitchFamily="2" charset="2"/>
              <a:buChar char="ü"/>
            </a:pPr>
            <a:r>
              <a:rPr lang="fr-FR" sz="2000" b="1" dirty="0" smtClean="0">
                <a:solidFill>
                  <a:srgbClr val="17375E"/>
                </a:solidFill>
                <a:latin typeface="+mj-lt"/>
              </a:rPr>
              <a:t>Ressources: </a:t>
            </a:r>
            <a:r>
              <a:rPr lang="fr-FR" sz="2000" dirty="0" smtClean="0">
                <a:solidFill>
                  <a:srgbClr val="17375E"/>
                </a:solidFill>
                <a:latin typeface="+mj-lt"/>
              </a:rPr>
              <a:t>revenu de la dotation, dons et legs, rémunérations pour services rendus, subventions…</a:t>
            </a:r>
          </a:p>
          <a:p>
            <a:pPr marL="457200" indent="-457200" algn="just">
              <a:buFont typeface="Wingdings" pitchFamily="2" charset="2"/>
              <a:buChar char="ü"/>
            </a:pPr>
            <a:endParaRPr lang="fr-FR" sz="2000" dirty="0" smtClean="0">
              <a:solidFill>
                <a:srgbClr val="17375E"/>
              </a:solidFill>
              <a:latin typeface="+mj-lt"/>
            </a:endParaRPr>
          </a:p>
          <a:p>
            <a:pPr marL="457200" indent="-457200" algn="just">
              <a:buFont typeface="Wingdings" pitchFamily="2" charset="2"/>
              <a:buChar char="ü"/>
            </a:pPr>
            <a:r>
              <a:rPr lang="fr-FR" sz="2000" b="1" dirty="0" smtClean="0">
                <a:solidFill>
                  <a:srgbClr val="17375E"/>
                </a:solidFill>
                <a:latin typeface="+mj-lt"/>
              </a:rPr>
              <a:t>Conseil de gestion: </a:t>
            </a:r>
            <a:r>
              <a:rPr lang="fr-FR" sz="2000" dirty="0" smtClean="0">
                <a:solidFill>
                  <a:srgbClr val="17375E"/>
                </a:solidFill>
                <a:latin typeface="+mj-lt"/>
              </a:rPr>
              <a:t>12 à 18 membres répartis en 3 collèges: représentants de l’établissement, fondateurs, personnalités qualifiées; désigne en son sein un bureau (Président, VP, secrétaire général </a:t>
            </a:r>
            <a:r>
              <a:rPr lang="fr-FR" sz="2000" smtClean="0">
                <a:solidFill>
                  <a:srgbClr val="17375E"/>
                </a:solidFill>
                <a:latin typeface="+mj-lt"/>
              </a:rPr>
              <a:t>et trésorier)</a:t>
            </a:r>
            <a:endParaRPr lang="fr-FR" sz="2000" dirty="0" smtClean="0">
              <a:solidFill>
                <a:srgbClr val="17375E"/>
              </a:solidFill>
              <a:latin typeface="+mj-lt"/>
            </a:endParaRPr>
          </a:p>
          <a:p>
            <a:pPr marL="457200" indent="-457200" algn="just">
              <a:buFont typeface="Wingdings" pitchFamily="2" charset="2"/>
              <a:buChar char="ü"/>
            </a:pPr>
            <a:endParaRPr lang="fr-FR" sz="2800" dirty="0" smtClean="0">
              <a:solidFill>
                <a:srgbClr val="17375E"/>
              </a:solidFill>
              <a:latin typeface="+mj-lt"/>
            </a:endParaRPr>
          </a:p>
          <a:p>
            <a:pPr marL="457200" indent="-457200" algn="just">
              <a:buFont typeface="Wingdings" pitchFamily="2" charset="2"/>
              <a:buChar char="ü"/>
            </a:pPr>
            <a:endParaRPr lang="fr-FR" sz="2800" dirty="0" smtClean="0">
              <a:solidFill>
                <a:srgbClr val="17375E"/>
              </a:solidFill>
              <a:latin typeface="+mj-lt"/>
            </a:endParaRPr>
          </a:p>
          <a:p>
            <a:pPr marL="457200" indent="-457200" algn="just">
              <a:buFont typeface="Wingdings" pitchFamily="2" charset="2"/>
              <a:buChar char="ü"/>
            </a:pPr>
            <a:endParaRPr lang="en-US" sz="2800" dirty="0">
              <a:solidFill>
                <a:srgbClr val="17375E"/>
              </a:solidFill>
              <a:latin typeface="+mj-lt"/>
            </a:endParaRPr>
          </a:p>
          <a:p>
            <a:pPr marL="457200" indent="-457200">
              <a:buFont typeface="Wingdings" pitchFamily="2" charset="2"/>
              <a:buChar char="ü"/>
            </a:pPr>
            <a:endParaRPr lang="en-US" sz="2800" dirty="0">
              <a:solidFill>
                <a:srgbClr val="17375E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084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98500"/>
          </a:xfrm>
          <a:prstGeom prst="rect">
            <a:avLst/>
          </a:prstGeom>
          <a:solidFill>
            <a:srgbClr val="2E6C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0" y="23813"/>
            <a:ext cx="913130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3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fr-FR" sz="3200" b="1" kern="0" dirty="0" smtClean="0">
                <a:solidFill>
                  <a:prstClr val="white"/>
                </a:solidFill>
                <a:ea typeface="+mn-ea"/>
                <a:cs typeface="+mn-cs"/>
              </a:rPr>
              <a:t>A*MIDEX: rappel de l’évaluation du jury</a:t>
            </a:r>
            <a:r>
              <a:rPr lang="en-US" sz="3200" b="1" kern="0" dirty="0" smtClean="0">
                <a:solidFill>
                  <a:prstClr val="white"/>
                </a:solidFill>
                <a:ea typeface="+mn-ea"/>
                <a:cs typeface="+mn-cs"/>
              </a:rPr>
              <a:t>	</a:t>
            </a:r>
            <a:endParaRPr lang="en-US" sz="3200" b="1" kern="0" dirty="0">
              <a:solidFill>
                <a:prstClr val="white"/>
              </a:solidFill>
              <a:ea typeface="+mn-ea"/>
              <a:cs typeface="+mn-cs"/>
            </a:endParaRPr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265827"/>
              </p:ext>
            </p:extLst>
          </p:nvPr>
        </p:nvGraphicFramePr>
        <p:xfrm>
          <a:off x="1371600" y="1131435"/>
          <a:ext cx="12263319" cy="5522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Document" r:id="rId5" imgW="9042400" imgH="4051300" progId="Word.Document.12">
                  <p:embed/>
                </p:oleObj>
              </mc:Choice>
              <mc:Fallback>
                <p:oleObj name="Document" r:id="rId5" imgW="9042400" imgH="4051300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131435"/>
                        <a:ext cx="12263319" cy="552205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217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98500"/>
          </a:xfrm>
          <a:prstGeom prst="rect">
            <a:avLst/>
          </a:prstGeom>
          <a:solidFill>
            <a:srgbClr val="2E6C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0" y="23813"/>
            <a:ext cx="913130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3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fr-FR" sz="3200" b="1" kern="0" dirty="0" smtClean="0">
                <a:solidFill>
                  <a:prstClr val="white"/>
                </a:solidFill>
                <a:ea typeface="+mn-ea"/>
                <a:cs typeface="+mn-cs"/>
              </a:rPr>
              <a:t>A*MIDEX: rappel de l’évaluation du jury</a:t>
            </a:r>
            <a:r>
              <a:rPr lang="en-US" sz="3200" b="1" kern="0" dirty="0" smtClean="0">
                <a:solidFill>
                  <a:prstClr val="white"/>
                </a:solidFill>
                <a:ea typeface="+mn-ea"/>
                <a:cs typeface="+mn-cs"/>
              </a:rPr>
              <a:t>	</a:t>
            </a:r>
            <a:endParaRPr lang="en-US" sz="3200" b="1" kern="0" dirty="0">
              <a:solidFill>
                <a:prstClr val="white"/>
              </a:solidFill>
              <a:ea typeface="+mn-ea"/>
              <a:cs typeface="+mn-cs"/>
            </a:endParaRPr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auto">
          <a:xfrm>
            <a:off x="520700" y="571500"/>
            <a:ext cx="8216900" cy="4991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endParaRPr lang="fr-FR" sz="2400" b="1" dirty="0" smtClean="0">
              <a:solidFill>
                <a:srgbClr val="17375E"/>
              </a:solidFill>
              <a:latin typeface="+mj-lt"/>
            </a:endParaRPr>
          </a:p>
          <a:p>
            <a:pPr algn="just"/>
            <a:r>
              <a:rPr lang="fr-FR" sz="2000" b="1" dirty="0" smtClean="0">
                <a:solidFill>
                  <a:srgbClr val="17375E"/>
                </a:solidFill>
                <a:latin typeface="+mj-lt"/>
              </a:rPr>
              <a:t>Points forts du projet:</a:t>
            </a:r>
            <a:endParaRPr lang="fr-FR" sz="2000" dirty="0" smtClean="0">
              <a:solidFill>
                <a:srgbClr val="17375E"/>
              </a:solidFill>
              <a:latin typeface="+mj-lt"/>
            </a:endParaRPr>
          </a:p>
          <a:p>
            <a:pPr marL="457200" indent="-457200" algn="just">
              <a:buFont typeface="Wingdings" pitchFamily="2" charset="2"/>
              <a:buChar char="ü"/>
            </a:pPr>
            <a:r>
              <a:rPr lang="fr-FR" sz="2000" dirty="0" smtClean="0">
                <a:solidFill>
                  <a:srgbClr val="17375E"/>
                </a:solidFill>
                <a:latin typeface="+mj-lt"/>
              </a:rPr>
              <a:t>De grandes forces scientifiques dans des domaines clés, couplées à des atouts majeurs en termes d’infrastructures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fr-FR" sz="2000" dirty="0" smtClean="0">
                <a:solidFill>
                  <a:srgbClr val="17375E"/>
                </a:solidFill>
                <a:latin typeface="+mj-lt"/>
              </a:rPr>
              <a:t>Une coopération méditerranéenne solide ainsi qu’une collaboration internationale plus large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fr-FR" sz="2000" dirty="0" smtClean="0">
                <a:solidFill>
                  <a:srgbClr val="17375E"/>
                </a:solidFill>
                <a:latin typeface="+mj-lt"/>
              </a:rPr>
              <a:t>Une structure de gouvernance bien définie et une sélection unique et une bonne définition des priorités à l’intérieur de l’</a:t>
            </a:r>
            <a:r>
              <a:rPr lang="fr-FR" sz="2000" dirty="0" err="1" smtClean="0">
                <a:solidFill>
                  <a:srgbClr val="17375E"/>
                </a:solidFill>
                <a:latin typeface="+mj-lt"/>
              </a:rPr>
              <a:t>Idex</a:t>
            </a:r>
            <a:endParaRPr lang="fr-FR" sz="2000" dirty="0" smtClean="0">
              <a:solidFill>
                <a:srgbClr val="17375E"/>
              </a:solidFill>
              <a:latin typeface="+mj-lt"/>
            </a:endParaRPr>
          </a:p>
          <a:p>
            <a:pPr marL="457200" indent="-457200" algn="just">
              <a:buFont typeface="Wingdings" pitchFamily="2" charset="2"/>
              <a:buChar char="ü"/>
            </a:pPr>
            <a:r>
              <a:rPr lang="fr-FR" sz="2000" dirty="0" smtClean="0">
                <a:solidFill>
                  <a:srgbClr val="17375E"/>
                </a:solidFill>
                <a:latin typeface="+mj-lt"/>
              </a:rPr>
              <a:t>Une fusion réussie de l’université avec des engagements fermes des organismes de recherche</a:t>
            </a:r>
          </a:p>
          <a:p>
            <a:pPr marL="457200" indent="-457200" algn="just">
              <a:buFont typeface="Wingdings" pitchFamily="2" charset="2"/>
              <a:buChar char="ü"/>
            </a:pPr>
            <a:endParaRPr lang="fr-FR" sz="2000" dirty="0">
              <a:solidFill>
                <a:srgbClr val="17375E"/>
              </a:solidFill>
              <a:latin typeface="+mj-lt"/>
            </a:endParaRPr>
          </a:p>
          <a:p>
            <a:pPr algn="just"/>
            <a:r>
              <a:rPr lang="fr-FR" sz="2000" b="1" dirty="0" smtClean="0">
                <a:solidFill>
                  <a:srgbClr val="17375E"/>
                </a:solidFill>
                <a:latin typeface="+mj-lt"/>
              </a:rPr>
              <a:t>Appréciation générale de l’Initiative d’Excellence: </a:t>
            </a:r>
            <a:r>
              <a:rPr lang="fr-FR" sz="2000" dirty="0" smtClean="0">
                <a:solidFill>
                  <a:srgbClr val="17375E"/>
                </a:solidFill>
                <a:latin typeface="+mj-lt"/>
              </a:rPr>
              <a:t>le dossier et la présentation orale démontrent un potentiel crédible pour atteindre les objectifs de l’</a:t>
            </a:r>
            <a:r>
              <a:rPr lang="fr-FR" sz="2000" dirty="0" err="1" smtClean="0">
                <a:solidFill>
                  <a:srgbClr val="17375E"/>
                </a:solidFill>
                <a:latin typeface="+mj-lt"/>
              </a:rPr>
              <a:t>Idex</a:t>
            </a:r>
            <a:r>
              <a:rPr lang="fr-FR" sz="2000" dirty="0" smtClean="0">
                <a:solidFill>
                  <a:srgbClr val="17375E"/>
                </a:solidFill>
                <a:latin typeface="+mj-lt"/>
              </a:rPr>
              <a:t> dans la cible des 4 ans</a:t>
            </a:r>
          </a:p>
          <a:p>
            <a:pPr algn="just"/>
            <a:endParaRPr lang="fr-FR" sz="2000" dirty="0">
              <a:solidFill>
                <a:srgbClr val="17375E"/>
              </a:solidFill>
              <a:latin typeface="+mj-lt"/>
            </a:endParaRPr>
          </a:p>
          <a:p>
            <a:pPr algn="just"/>
            <a:r>
              <a:rPr lang="fr-FR" sz="2000" b="1" dirty="0" smtClean="0">
                <a:solidFill>
                  <a:srgbClr val="17375E"/>
                </a:solidFill>
                <a:latin typeface="+mj-lt"/>
              </a:rPr>
              <a:t>Recommandations au porteur de projet: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fr-FR" sz="2000" dirty="0" smtClean="0">
                <a:solidFill>
                  <a:srgbClr val="17375E"/>
                </a:solidFill>
                <a:latin typeface="+mj-lt"/>
              </a:rPr>
              <a:t>Poursuite de l’engagement d’intégrer les grandes écoles et plus spécifiquement l’Ecole Centrale de Marseille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fr-FR" sz="2000" dirty="0" smtClean="0">
                <a:solidFill>
                  <a:srgbClr val="17375E"/>
                </a:solidFill>
                <a:latin typeface="+mj-lt"/>
              </a:rPr>
              <a:t>Exercer un leadership plus affirmé dans la région méditerranéenne</a:t>
            </a:r>
          </a:p>
          <a:p>
            <a:pPr algn="just"/>
            <a:endParaRPr lang="fr-FR" sz="2800" dirty="0" smtClean="0">
              <a:solidFill>
                <a:srgbClr val="17375E"/>
              </a:solidFill>
              <a:latin typeface="+mj-lt"/>
            </a:endParaRPr>
          </a:p>
          <a:p>
            <a:pPr marL="457200" indent="-457200" algn="just">
              <a:buFont typeface="Wingdings" pitchFamily="2" charset="2"/>
              <a:buChar char="ü"/>
            </a:pPr>
            <a:endParaRPr lang="fr-FR" sz="2800" dirty="0" smtClean="0">
              <a:solidFill>
                <a:srgbClr val="17375E"/>
              </a:solidFill>
              <a:latin typeface="+mj-lt"/>
            </a:endParaRPr>
          </a:p>
          <a:p>
            <a:pPr marL="457200" indent="-457200" algn="just">
              <a:buFont typeface="Wingdings" pitchFamily="2" charset="2"/>
              <a:buChar char="ü"/>
            </a:pPr>
            <a:endParaRPr lang="en-US" sz="2800" dirty="0">
              <a:solidFill>
                <a:srgbClr val="17375E"/>
              </a:solidFill>
              <a:latin typeface="+mj-lt"/>
            </a:endParaRPr>
          </a:p>
          <a:p>
            <a:pPr marL="457200" indent="-457200">
              <a:buFont typeface="Wingdings" pitchFamily="2" charset="2"/>
              <a:buChar char="ü"/>
            </a:pPr>
            <a:endParaRPr lang="en-US" sz="2800" dirty="0">
              <a:solidFill>
                <a:srgbClr val="17375E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3015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98500"/>
          </a:xfrm>
          <a:prstGeom prst="rect">
            <a:avLst/>
          </a:prstGeom>
          <a:solidFill>
            <a:srgbClr val="2E6C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0" y="23813"/>
            <a:ext cx="913130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3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fr-FR" sz="3200" b="1" kern="0" dirty="0" smtClean="0">
                <a:solidFill>
                  <a:prstClr val="white"/>
                </a:solidFill>
                <a:ea typeface="+mn-ea"/>
                <a:cs typeface="+mn-cs"/>
              </a:rPr>
              <a:t>A*MIDEX: une feuille de route</a:t>
            </a:r>
            <a:r>
              <a:rPr lang="en-US" sz="3200" b="1" kern="0" dirty="0" smtClean="0">
                <a:solidFill>
                  <a:prstClr val="white"/>
                </a:solidFill>
                <a:ea typeface="+mn-ea"/>
                <a:cs typeface="+mn-cs"/>
              </a:rPr>
              <a:t>	</a:t>
            </a:r>
            <a:endParaRPr lang="en-US" sz="3200" b="1" kern="0" dirty="0">
              <a:solidFill>
                <a:prstClr val="white"/>
              </a:solidFill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199" y="1016000"/>
            <a:ext cx="9220200" cy="585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751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677200-729F-406E-87FA-E830D61E1929}" type="slidenum">
              <a:rPr lang="fr-FR" smtClean="0"/>
              <a:pPr>
                <a:defRPr/>
              </a:pPr>
              <a:t>28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07532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677200-729F-406E-87FA-E830D61E1929}" type="slidenum">
              <a:rPr lang="fr-FR" smtClean="0"/>
              <a:pPr>
                <a:defRPr/>
              </a:pPr>
              <a:t>29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845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rganigramme : Processus 12"/>
          <p:cNvSpPr/>
          <p:nvPr/>
        </p:nvSpPr>
        <p:spPr>
          <a:xfrm>
            <a:off x="1404056" y="4652964"/>
            <a:ext cx="1583267" cy="720725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CARNOT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0,5 Mds€</a:t>
            </a:r>
          </a:p>
        </p:txBody>
      </p:sp>
      <p:sp>
        <p:nvSpPr>
          <p:cNvPr id="5" name="Organigramme : Processus 4"/>
          <p:cNvSpPr/>
          <p:nvPr/>
        </p:nvSpPr>
        <p:spPr>
          <a:xfrm>
            <a:off x="2438400" y="1835150"/>
            <a:ext cx="1569156" cy="846138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Plateau de SACLAY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1 Md€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8" name="Organigramme : Processus 7"/>
          <p:cNvSpPr/>
          <p:nvPr/>
        </p:nvSpPr>
        <p:spPr>
          <a:xfrm>
            <a:off x="2446867" y="2794000"/>
            <a:ext cx="1567745" cy="846138"/>
          </a:xfrm>
          <a:prstGeom prst="flowChartProcess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IHU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0,85 Md€</a:t>
            </a:r>
          </a:p>
        </p:txBody>
      </p:sp>
      <p:sp>
        <p:nvSpPr>
          <p:cNvPr id="9" name="Organigramme : Processus 8"/>
          <p:cNvSpPr/>
          <p:nvPr/>
        </p:nvSpPr>
        <p:spPr>
          <a:xfrm>
            <a:off x="468489" y="2811464"/>
            <a:ext cx="1567745" cy="846137"/>
          </a:xfrm>
          <a:prstGeom prst="flowChartProcess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LABEX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1 Md€</a:t>
            </a:r>
          </a:p>
        </p:txBody>
      </p:sp>
      <p:sp>
        <p:nvSpPr>
          <p:cNvPr id="10" name="Organigramme : Processus 9"/>
          <p:cNvSpPr/>
          <p:nvPr/>
        </p:nvSpPr>
        <p:spPr>
          <a:xfrm>
            <a:off x="468489" y="3787776"/>
            <a:ext cx="1567745" cy="847725"/>
          </a:xfrm>
          <a:prstGeom prst="flowChartProcess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Fond National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Valorisation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1 Md€</a:t>
            </a:r>
          </a:p>
        </p:txBody>
      </p:sp>
      <p:sp>
        <p:nvSpPr>
          <p:cNvPr id="11" name="Organigramme : Processus 10"/>
          <p:cNvSpPr/>
          <p:nvPr/>
        </p:nvSpPr>
        <p:spPr>
          <a:xfrm>
            <a:off x="468489" y="1835150"/>
            <a:ext cx="1567745" cy="846138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Opération CAMPUS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1,3 Md€</a:t>
            </a:r>
          </a:p>
        </p:txBody>
      </p:sp>
      <p:sp>
        <p:nvSpPr>
          <p:cNvPr id="12" name="Organigramme : Processus 11"/>
          <p:cNvSpPr/>
          <p:nvPr/>
        </p:nvSpPr>
        <p:spPr>
          <a:xfrm>
            <a:off x="2438400" y="3787776"/>
            <a:ext cx="1569156" cy="847725"/>
          </a:xfrm>
          <a:prstGeom prst="flowChartProcess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IRT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2 Mds€</a:t>
            </a:r>
          </a:p>
        </p:txBody>
      </p:sp>
      <p:sp>
        <p:nvSpPr>
          <p:cNvPr id="14" name="Ellipse 13"/>
          <p:cNvSpPr/>
          <p:nvPr/>
        </p:nvSpPr>
        <p:spPr>
          <a:xfrm>
            <a:off x="904523" y="1052513"/>
            <a:ext cx="2554111" cy="715962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/>
              <a:t>Pôles d’excellence</a:t>
            </a:r>
          </a:p>
        </p:txBody>
      </p:sp>
      <p:sp>
        <p:nvSpPr>
          <p:cNvPr id="16" name="Organigramme : Processus 15"/>
          <p:cNvSpPr/>
          <p:nvPr/>
        </p:nvSpPr>
        <p:spPr>
          <a:xfrm>
            <a:off x="7099300" y="1852614"/>
            <a:ext cx="1569156" cy="846137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Recherche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Aéronautique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1,5 Md€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7" name="Organigramme : Processus 16"/>
          <p:cNvSpPr/>
          <p:nvPr/>
        </p:nvSpPr>
        <p:spPr>
          <a:xfrm>
            <a:off x="7107767" y="2811464"/>
            <a:ext cx="1567744" cy="846137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Nucléaire 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Demain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1 Md€</a:t>
            </a:r>
          </a:p>
        </p:txBody>
      </p:sp>
      <p:sp>
        <p:nvSpPr>
          <p:cNvPr id="18" name="Organigramme : Processus 17"/>
          <p:cNvSpPr/>
          <p:nvPr/>
        </p:nvSpPr>
        <p:spPr>
          <a:xfrm>
            <a:off x="5129389" y="2828926"/>
            <a:ext cx="1567744" cy="847725"/>
          </a:xfrm>
          <a:prstGeom prst="flowChartProcess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EQUIPEX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1 Md€</a:t>
            </a:r>
          </a:p>
        </p:txBody>
      </p:sp>
      <p:sp>
        <p:nvSpPr>
          <p:cNvPr id="19" name="Organigramme : Processus 18"/>
          <p:cNvSpPr/>
          <p:nvPr/>
        </p:nvSpPr>
        <p:spPr>
          <a:xfrm>
            <a:off x="5129390" y="3806825"/>
            <a:ext cx="1686277" cy="846138"/>
          </a:xfrm>
          <a:prstGeom prst="flowChartProcess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Santé et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Biotechnologies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1,55 Md€</a:t>
            </a:r>
          </a:p>
        </p:txBody>
      </p:sp>
      <p:sp>
        <p:nvSpPr>
          <p:cNvPr id="20" name="Organigramme : Processus 19"/>
          <p:cNvSpPr/>
          <p:nvPr/>
        </p:nvSpPr>
        <p:spPr>
          <a:xfrm>
            <a:off x="5129389" y="1852614"/>
            <a:ext cx="1567744" cy="846137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ESPACE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0,5 Md€</a:t>
            </a:r>
          </a:p>
        </p:txBody>
      </p:sp>
      <p:sp>
        <p:nvSpPr>
          <p:cNvPr id="21" name="Organigramme : Processus 20"/>
          <p:cNvSpPr/>
          <p:nvPr/>
        </p:nvSpPr>
        <p:spPr>
          <a:xfrm>
            <a:off x="7099300" y="3806825"/>
            <a:ext cx="1569156" cy="846138"/>
          </a:xfrm>
          <a:prstGeom prst="flowChartProcess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IEED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1 Md€</a:t>
            </a:r>
          </a:p>
        </p:txBody>
      </p:sp>
      <p:sp>
        <p:nvSpPr>
          <p:cNvPr id="23" name="Ellipse 22"/>
          <p:cNvSpPr/>
          <p:nvPr/>
        </p:nvSpPr>
        <p:spPr>
          <a:xfrm>
            <a:off x="5565423" y="1069975"/>
            <a:ext cx="2554111" cy="7175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/>
              <a:t>Projets d’excellence</a:t>
            </a:r>
          </a:p>
        </p:txBody>
      </p:sp>
      <p:sp>
        <p:nvSpPr>
          <p:cNvPr id="18448" name="ZoneTexte 23"/>
          <p:cNvSpPr txBox="1">
            <a:spLocks noChangeArrowheads="1"/>
          </p:cNvSpPr>
          <p:nvPr/>
        </p:nvSpPr>
        <p:spPr bwMode="auto">
          <a:xfrm>
            <a:off x="1116190" y="-26988"/>
            <a:ext cx="6911622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fr-FR" sz="2800" b="1">
                <a:solidFill>
                  <a:srgbClr val="002060"/>
                </a:solidFill>
                <a:latin typeface="Calibri" pitchFamily="34" charset="0"/>
              </a:rPr>
              <a:t>INVESTISSEMENTS  D’AVENIR</a:t>
            </a:r>
          </a:p>
          <a:p>
            <a:pPr algn="ctr"/>
            <a:r>
              <a:rPr lang="fr-FR" sz="2400">
                <a:solidFill>
                  <a:srgbClr val="002060"/>
                </a:solidFill>
                <a:latin typeface="Calibri" pitchFamily="34" charset="0"/>
              </a:rPr>
              <a:t>Enseignement Supérieur et Recherche : 21,9 Mds€</a:t>
            </a:r>
          </a:p>
        </p:txBody>
      </p:sp>
      <p:cxnSp>
        <p:nvCxnSpPr>
          <p:cNvPr id="28" name="Connecteur droit 27"/>
          <p:cNvCxnSpPr/>
          <p:nvPr/>
        </p:nvCxnSpPr>
        <p:spPr>
          <a:xfrm>
            <a:off x="1018823" y="5445125"/>
            <a:ext cx="7104945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8123767" y="5229225"/>
            <a:ext cx="255411" cy="2159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rot="10800000">
            <a:off x="762001" y="5229225"/>
            <a:ext cx="256822" cy="2159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4" name="Flèche vers le bas 33"/>
          <p:cNvSpPr/>
          <p:nvPr/>
        </p:nvSpPr>
        <p:spPr>
          <a:xfrm>
            <a:off x="4535312" y="5445126"/>
            <a:ext cx="71967" cy="360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5" name="Organigramme : Processus 34"/>
          <p:cNvSpPr/>
          <p:nvPr/>
        </p:nvSpPr>
        <p:spPr>
          <a:xfrm>
            <a:off x="2779889" y="5776914"/>
            <a:ext cx="3924300" cy="1081087"/>
          </a:xfrm>
          <a:prstGeom prst="flowChartProcess">
            <a:avLst/>
          </a:prstGeom>
          <a:solidFill>
            <a:srgbClr val="8D19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8454" name="ZoneTexte 35"/>
          <p:cNvSpPr txBox="1">
            <a:spLocks noChangeArrowheads="1"/>
          </p:cNvSpPr>
          <p:nvPr/>
        </p:nvSpPr>
        <p:spPr bwMode="auto">
          <a:xfrm>
            <a:off x="2664178" y="5851526"/>
            <a:ext cx="381564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fr-FR" sz="2000">
                <a:solidFill>
                  <a:schemeClr val="bg1"/>
                </a:solidFill>
                <a:latin typeface="Calibri" pitchFamily="34" charset="0"/>
              </a:rPr>
              <a:t>INITIATIVE D’EXCELLENCE (IDEX)</a:t>
            </a:r>
          </a:p>
          <a:p>
            <a:pPr algn="ctr"/>
            <a:r>
              <a:rPr lang="fr-FR" sz="2000">
                <a:solidFill>
                  <a:schemeClr val="bg1"/>
                </a:solidFill>
                <a:latin typeface="Calibri" pitchFamily="34" charset="0"/>
              </a:rPr>
              <a:t>7,7 Mds€</a:t>
            </a:r>
          </a:p>
        </p:txBody>
      </p:sp>
    </p:spTree>
    <p:extLst>
      <p:ext uri="{BB962C8B-B14F-4D97-AF65-F5344CB8AC3E}">
        <p14:creationId xmlns:p14="http://schemas.microsoft.com/office/powerpoint/2010/main" val="378435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677200-729F-406E-87FA-E830D61E1929}" type="slidenum">
              <a:rPr lang="fr-FR" smtClean="0"/>
              <a:pPr>
                <a:defRPr/>
              </a:pPr>
              <a:t>30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61608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677200-729F-406E-87FA-E830D61E1929}" type="slidenum">
              <a:rPr lang="fr-FR" smtClean="0"/>
              <a:pPr>
                <a:defRPr/>
              </a:pPr>
              <a:t>31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02753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677200-729F-406E-87FA-E830D61E1929}" type="slidenum">
              <a:rPr lang="fr-FR" smtClean="0"/>
              <a:pPr>
                <a:defRPr/>
              </a:pPr>
              <a:t>32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18944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677200-729F-406E-87FA-E830D61E1929}" type="slidenum">
              <a:rPr lang="fr-FR" smtClean="0"/>
              <a:pPr>
                <a:defRPr/>
              </a:pPr>
              <a:t>33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90858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677200-729F-406E-87FA-E830D61E1929}" type="slidenum">
              <a:rPr lang="fr-FR" smtClean="0"/>
              <a:pPr>
                <a:defRPr/>
              </a:pPr>
              <a:t>34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72531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677200-729F-406E-87FA-E830D61E1929}" type="slidenum">
              <a:rPr lang="fr-FR" smtClean="0"/>
              <a:pPr>
                <a:defRPr/>
              </a:pPr>
              <a:t>35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86581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677200-729F-406E-87FA-E830D61E1929}" type="slidenum">
              <a:rPr lang="fr-FR" smtClean="0"/>
              <a:pPr>
                <a:defRPr/>
              </a:pPr>
              <a:t>36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0699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H="1">
            <a:off x="10185400" y="274638"/>
            <a:ext cx="2209800" cy="461665"/>
          </a:xfrm>
        </p:spPr>
        <p:txBody>
          <a:bodyPr/>
          <a:lstStyle/>
          <a:p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2100" y="1371600"/>
            <a:ext cx="8229600" cy="3490186"/>
          </a:xfrm>
        </p:spPr>
        <p:txBody>
          <a:bodyPr/>
          <a:lstStyle/>
          <a:p>
            <a:pPr marL="9525" lvl="0" indent="0">
              <a:buNone/>
            </a:pPr>
            <a:r>
              <a:rPr lang="fr-FR" sz="2400" dirty="0" smtClean="0"/>
              <a:t>D’Avril </a:t>
            </a:r>
            <a:r>
              <a:rPr lang="fr-FR" sz="2400" dirty="0"/>
              <a:t>2010 à Février 2012, Deux vagues d’appel à projets (AAP), soumis à la sélection des jurys internationaux</a:t>
            </a:r>
          </a:p>
          <a:p>
            <a:pPr marL="9525" lvl="0" indent="0">
              <a:buNone/>
            </a:pPr>
            <a:endParaRPr lang="fr-FR" sz="2400" dirty="0" smtClean="0"/>
          </a:p>
          <a:p>
            <a:pPr marL="9525" lvl="0" indent="0">
              <a:buNone/>
            </a:pPr>
            <a:r>
              <a:rPr lang="fr-FR" sz="2400" dirty="0" smtClean="0"/>
              <a:t>* Première </a:t>
            </a:r>
            <a:r>
              <a:rPr lang="fr-FR" sz="2400" dirty="0"/>
              <a:t>vague  Avril 2010- Mars 2011</a:t>
            </a:r>
          </a:p>
          <a:p>
            <a:r>
              <a:rPr lang="fr-FR" sz="2400" dirty="0" smtClean="0"/>
              <a:t>AAP  </a:t>
            </a:r>
            <a:r>
              <a:rPr lang="fr-FR" sz="2400" dirty="0"/>
              <a:t>- EQUIPEX</a:t>
            </a:r>
          </a:p>
          <a:p>
            <a:pPr marL="9525" indent="0">
              <a:buNone/>
            </a:pPr>
            <a:r>
              <a:rPr lang="fr-FR" sz="2400" dirty="0"/>
              <a:t>         </a:t>
            </a:r>
            <a:r>
              <a:rPr lang="fr-FR" sz="2400" dirty="0" smtClean="0"/>
              <a:t>   </a:t>
            </a:r>
            <a:r>
              <a:rPr lang="fr-FR" sz="2400" dirty="0"/>
              <a:t>-LABEX</a:t>
            </a:r>
          </a:p>
          <a:p>
            <a:pPr marL="9525" indent="0">
              <a:buNone/>
            </a:pPr>
            <a:r>
              <a:rPr lang="fr-FR" sz="2400" dirty="0" smtClean="0"/>
              <a:t>            </a:t>
            </a:r>
            <a:r>
              <a:rPr lang="fr-FR" sz="2400" dirty="0"/>
              <a:t>-Santé, Bio Tech</a:t>
            </a:r>
          </a:p>
          <a:p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870BC0-36F3-4A50-89A5-3E6D7F066695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3761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H="1">
            <a:off x="9791700" y="274638"/>
            <a:ext cx="2578100" cy="446087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1800" y="901700"/>
            <a:ext cx="8255000" cy="4597400"/>
          </a:xfrm>
        </p:spPr>
        <p:txBody>
          <a:bodyPr/>
          <a:lstStyle/>
          <a:p>
            <a:pPr marL="9525" indent="0">
              <a:buNone/>
            </a:pPr>
            <a:r>
              <a:rPr lang="fr-FR" dirty="0" smtClean="0"/>
              <a:t>                       </a:t>
            </a:r>
            <a:r>
              <a:rPr lang="fr-FR" dirty="0"/>
              <a:t>-</a:t>
            </a:r>
            <a:r>
              <a:rPr lang="fr-FR" sz="2400" dirty="0"/>
              <a:t>IEED</a:t>
            </a:r>
          </a:p>
          <a:p>
            <a:pPr marL="9525" indent="0">
              <a:buNone/>
            </a:pPr>
            <a:r>
              <a:rPr lang="fr-FR" sz="2400" dirty="0" smtClean="0"/>
              <a:t>             </a:t>
            </a:r>
            <a:r>
              <a:rPr lang="fr-FR" sz="2400" dirty="0"/>
              <a:t>-IRT</a:t>
            </a:r>
          </a:p>
          <a:p>
            <a:r>
              <a:rPr lang="fr-FR" sz="2400" dirty="0"/>
              <a:t>           -…</a:t>
            </a:r>
          </a:p>
          <a:p>
            <a:r>
              <a:rPr lang="fr-FR" sz="2400" dirty="0"/>
              <a:t>           -IDEX</a:t>
            </a:r>
          </a:p>
          <a:p>
            <a:pPr marL="9525" indent="0">
              <a:buNone/>
            </a:pPr>
            <a:r>
              <a:rPr lang="fr-FR" sz="2400" dirty="0"/>
              <a:t> </a:t>
            </a:r>
          </a:p>
          <a:p>
            <a:pPr marL="9525" lvl="0" indent="0">
              <a:buNone/>
            </a:pPr>
            <a:r>
              <a:rPr lang="fr-FR" sz="2400" dirty="0" smtClean="0"/>
              <a:t>* Deuxième </a:t>
            </a:r>
            <a:r>
              <a:rPr lang="fr-FR" sz="2400" dirty="0"/>
              <a:t>vague  Avril 2011 – Mars 2012</a:t>
            </a:r>
          </a:p>
          <a:p>
            <a:r>
              <a:rPr lang="fr-FR" sz="2400" dirty="0"/>
              <a:t>Mêmes AAP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870BC0-36F3-4A50-89A5-3E6D7F066695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1026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H="1">
            <a:off x="10325100" y="274638"/>
            <a:ext cx="2057400" cy="446087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500" y="762000"/>
            <a:ext cx="8229600" cy="5780044"/>
          </a:xfrm>
        </p:spPr>
        <p:txBody>
          <a:bodyPr/>
          <a:lstStyle/>
          <a:p>
            <a:r>
              <a:rPr lang="fr-FR" sz="2400" dirty="0"/>
              <a:t>L’ensemble des PIA doit être coordonné pour la cohérence des sites universitaires</a:t>
            </a:r>
          </a:p>
          <a:p>
            <a:pPr lvl="0"/>
            <a:r>
              <a:rPr lang="fr-FR" sz="2400" dirty="0" smtClean="0"/>
              <a:t>Quelques </a:t>
            </a:r>
            <a:r>
              <a:rPr lang="fr-FR" sz="2400" dirty="0"/>
              <a:t>sites ont pour vocation de devenir des « UNIVERSTES » de rang mondial</a:t>
            </a:r>
          </a:p>
          <a:p>
            <a:pPr lvl="0"/>
            <a:r>
              <a:rPr lang="fr-FR" sz="2400" dirty="0"/>
              <a:t>Après une très sévère sélection </a:t>
            </a:r>
            <a:r>
              <a:rPr lang="fr-FR" sz="2400" dirty="0" smtClean="0"/>
              <a:t>, </a:t>
            </a:r>
            <a:r>
              <a:rPr lang="fr-FR" sz="2400" dirty="0"/>
              <a:t>huit sites ont été labellisés  « INITIATIVES D’EXCELLENCE » en France</a:t>
            </a:r>
          </a:p>
          <a:p>
            <a:pPr lvl="0"/>
            <a:r>
              <a:rPr lang="fr-FR" sz="2400" dirty="0"/>
              <a:t>4 en région Ile de France ( PRES Paris Sciences Lettres, PRES Paris cité Sorbonne, PRES Paris Sorbonne Université, PRES plateau  Saclay</a:t>
            </a:r>
            <a:r>
              <a:rPr lang="fr-FR" sz="2400" dirty="0" smtClean="0"/>
              <a:t>)</a:t>
            </a:r>
          </a:p>
          <a:p>
            <a:pPr lvl="0"/>
            <a:r>
              <a:rPr lang="fr-FR" sz="2400" dirty="0"/>
              <a:t>4 en province (Université Strasbourg, PRES Bordeaux, PRES Toulouse, Université d’Aix- Marseille)</a:t>
            </a:r>
          </a:p>
          <a:p>
            <a:pPr marL="9525" indent="0">
              <a:buNone/>
            </a:pPr>
            <a:r>
              <a:rPr lang="fr-FR" sz="2400" dirty="0"/>
              <a:t> </a:t>
            </a:r>
          </a:p>
          <a:p>
            <a:pPr lvl="0"/>
            <a:endParaRPr lang="fr-FR" sz="2400" dirty="0"/>
          </a:p>
          <a:p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870BC0-36F3-4A50-89A5-3E6D7F066695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1922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5608"/>
          </a:xfrm>
        </p:spPr>
        <p:txBody>
          <a:bodyPr/>
          <a:lstStyle/>
          <a:p>
            <a:r>
              <a:rPr lang="fr-FR" dirty="0" smtClean="0"/>
              <a:t>                      BILAN  </a:t>
            </a:r>
            <a:r>
              <a:rPr lang="fr-FR" dirty="0"/>
              <a:t>du PIA APRES 2 ANS D’EXISTENCE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31654"/>
          </a:xfrm>
        </p:spPr>
        <p:txBody>
          <a:bodyPr/>
          <a:lstStyle/>
          <a:p>
            <a:pPr lvl="0"/>
            <a:r>
              <a:rPr lang="fr-FR" sz="2400" dirty="0"/>
              <a:t>87 AAP en tout</a:t>
            </a:r>
          </a:p>
          <a:p>
            <a:pPr lvl="0"/>
            <a:r>
              <a:rPr lang="fr-FR" sz="2400" dirty="0"/>
              <a:t>2962 projets soumis, 894 projets labellisés  (30%)</a:t>
            </a:r>
          </a:p>
          <a:p>
            <a:pPr lvl="0"/>
            <a:r>
              <a:rPr lang="fr-FR" sz="2400" dirty="0"/>
              <a:t>10,8 Md€ engagés en « cash »</a:t>
            </a:r>
          </a:p>
          <a:p>
            <a:pPr lvl="0"/>
            <a:r>
              <a:rPr lang="fr-FR" sz="2400" dirty="0"/>
              <a:t>14,6 Md€ en Dotation Non Consommable (DNC) ; placé par l’ETAT cette  DNC génère des intérêts consommables destinés aux lauréats des projets labellisés par les jurys internationaux</a:t>
            </a:r>
          </a:p>
          <a:p>
            <a:pPr lvl="0"/>
            <a:r>
              <a:rPr lang="fr-FR" sz="2400" dirty="0"/>
              <a:t> Au total 25,4 Md€ déjà engagés sur les 35 Md€ initiaux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870BC0-36F3-4A50-89A5-3E6D7F066695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4391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04676" y="1191482"/>
            <a:ext cx="6515101" cy="794571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fr-FR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fr-FR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fr-FR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Bilan du Programme </a:t>
            </a:r>
            <a:br>
              <a:rPr lang="fr-FR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fr-FR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Investissements d’Avenir pour Aix-Marseille Université</a:t>
            </a:r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fr-FR" sz="3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sz="2400" i="1" dirty="0" smtClean="0">
                <a:solidFill>
                  <a:srgbClr val="002060"/>
                </a:solidFill>
              </a:rPr>
              <a:t>Séminaire des 30 &amp; 31 mars 2012</a:t>
            </a:r>
            <a:endParaRPr lang="fr-FR" sz="2400" i="1" dirty="0" smtClean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21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0825" y="168275"/>
            <a:ext cx="8713788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fr-FR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Les projets IA coordonnés par AMU/ </a:t>
            </a:r>
            <a:endParaRPr lang="fr-FR" sz="28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  <a:p>
            <a:pPr algn="r">
              <a:defRPr/>
            </a:pPr>
            <a:r>
              <a:rPr lang="fr-FR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par </a:t>
            </a:r>
            <a:r>
              <a:rPr lang="fr-FR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des unités de recherche d’AMU 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935221"/>
              </p:ext>
            </p:extLst>
          </p:nvPr>
        </p:nvGraphicFramePr>
        <p:xfrm>
          <a:off x="250825" y="1279525"/>
          <a:ext cx="8713788" cy="4137604"/>
        </p:xfrm>
        <a:graphic>
          <a:graphicData uri="http://schemas.openxmlformats.org/drawingml/2006/table">
            <a:tbl>
              <a:tblPr firstRow="1" firstCol="1" lastCol="1" bandCol="1">
                <a:tableStyleId>{5C22544A-7EE6-4342-B048-85BDC9FD1C3A}</a:tableStyleId>
              </a:tblPr>
              <a:tblGrid>
                <a:gridCol w="1337121"/>
                <a:gridCol w="1894754"/>
                <a:gridCol w="2925869"/>
                <a:gridCol w="1161839"/>
                <a:gridCol w="1394205"/>
              </a:tblGrid>
              <a:tr h="364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Appel à projets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Acronyme </a:t>
                      </a:r>
                      <a:endParaRPr lang="en-US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du projet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Thématique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+mj-lt"/>
                        </a:rPr>
                        <a:t>Coordinateur </a:t>
                      </a:r>
                      <a:endParaRPr lang="en-US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+mj-lt"/>
                          <a:ea typeface="Times New Roman"/>
                        </a:rPr>
                        <a:t>Montant</a:t>
                      </a:r>
                      <a:endParaRPr lang="en-US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/>
                    </a:solidFill>
                  </a:tcPr>
                </a:tc>
              </a:tr>
              <a:tr h="182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err="1">
                          <a:solidFill>
                            <a:schemeClr val="tx1"/>
                          </a:solidFill>
                          <a:effectLst/>
                        </a:rPr>
                        <a:t>Idex</a:t>
                      </a: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</a:rPr>
                        <a:t> V2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</a:rPr>
                        <a:t>A*MIDEX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Stratégie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p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luridisciplinaire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</a:rPr>
                        <a:t>CAVERNI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</a:rPr>
                        <a:t>750 M€ de dotation soit 25.6 M€ d’intérêts annuels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2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err="1">
                          <a:solidFill>
                            <a:schemeClr val="tx1"/>
                          </a:solidFill>
                          <a:effectLst/>
                        </a:rPr>
                        <a:t>Labex</a:t>
                      </a: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</a:rPr>
                        <a:t> V1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</a:rPr>
                        <a:t>MEC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Mécanique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énergétique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</a:rPr>
                        <a:t>POCHEAU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2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err="1">
                          <a:solidFill>
                            <a:schemeClr val="tx1"/>
                          </a:solidFill>
                          <a:effectLst/>
                        </a:rPr>
                        <a:t>Labex</a:t>
                      </a: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</a:rPr>
                        <a:t> V1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</a:rPr>
                        <a:t>AMSE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</a:rPr>
                        <a:t>Ecole d’économie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</a:rPr>
                        <a:t>STAHN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2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err="1">
                          <a:solidFill>
                            <a:schemeClr val="tx1"/>
                          </a:solidFill>
                          <a:effectLst/>
                        </a:rPr>
                        <a:t>Labex</a:t>
                      </a: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</a:rPr>
                        <a:t> V1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err="1">
                          <a:solidFill>
                            <a:schemeClr val="tx1"/>
                          </a:solidFill>
                          <a:effectLst/>
                        </a:rPr>
                        <a:t>LabexMed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Etudes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méditerranéennes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</a:rPr>
                        <a:t>MARIN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2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err="1">
                          <a:solidFill>
                            <a:schemeClr val="tx1"/>
                          </a:solidFill>
                          <a:effectLst/>
                        </a:rPr>
                        <a:t>Labex</a:t>
                      </a: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</a:rPr>
                        <a:t> V2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err="1">
                          <a:solidFill>
                            <a:schemeClr val="tx1"/>
                          </a:solidFill>
                          <a:effectLst/>
                        </a:rPr>
                        <a:t>OTMed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Développement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méditerranéen durable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</a:rPr>
                        <a:t>GUIOT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2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err="1">
                          <a:solidFill>
                            <a:schemeClr val="tx1"/>
                          </a:solidFill>
                          <a:effectLst/>
                        </a:rPr>
                        <a:t>Labex</a:t>
                      </a: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</a:rPr>
                        <a:t> V2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</a:rPr>
                        <a:t>OCEVU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Cosmologie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et astrophysique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</a:rPr>
                        <a:t>KAJFASZ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2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err="1">
                          <a:solidFill>
                            <a:schemeClr val="tx1"/>
                          </a:solidFill>
                          <a:effectLst/>
                        </a:rPr>
                        <a:t>Labex</a:t>
                      </a: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</a:rPr>
                        <a:t> V2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</a:rPr>
                        <a:t>INFORM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Propriétés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biochimiques des cellules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</a:rPr>
                        <a:t>LECUIT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2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err="1">
                          <a:solidFill>
                            <a:schemeClr val="tx1"/>
                          </a:solidFill>
                          <a:effectLst/>
                        </a:rPr>
                        <a:t>Labex</a:t>
                      </a: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</a:rPr>
                        <a:t> V2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</a:rPr>
                        <a:t>SERENADE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</a:rPr>
                        <a:t>Eco conception des nano matériaux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BOTTERO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2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err="1">
                          <a:solidFill>
                            <a:schemeClr val="tx1"/>
                          </a:solidFill>
                          <a:effectLst/>
                        </a:rPr>
                        <a:t>Labex</a:t>
                      </a: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</a:rPr>
                        <a:t> V2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</a:rPr>
                        <a:t>BLRI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</a:rPr>
                        <a:t>Cerveau et langage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</a:rPr>
                        <a:t>BLACHE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2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err="1">
                          <a:solidFill>
                            <a:schemeClr val="tx1"/>
                          </a:solidFill>
                          <a:effectLst/>
                        </a:rPr>
                        <a:t>Labex</a:t>
                      </a: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</a:rPr>
                        <a:t> V2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err="1">
                          <a:solidFill>
                            <a:schemeClr val="tx1"/>
                          </a:solidFill>
                          <a:effectLst/>
                        </a:rPr>
                        <a:t>Archimede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</a:rPr>
                        <a:t>Mathématiques et informatique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</a:rPr>
                        <a:t>LOS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2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err="1">
                          <a:solidFill>
                            <a:schemeClr val="tx1"/>
                          </a:solidFill>
                          <a:effectLst/>
                        </a:rPr>
                        <a:t>Labex</a:t>
                      </a: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</a:rPr>
                        <a:t> V2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</a:rPr>
                        <a:t>ICoME</a:t>
                      </a:r>
                      <a:r>
                        <a:rPr lang="fr-FR" sz="1000" b="1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Matériaux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multi-échelle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</a:rPr>
                        <a:t>PELLENQ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0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err="1">
                          <a:solidFill>
                            <a:schemeClr val="tx1"/>
                          </a:solidFill>
                          <a:effectLst/>
                        </a:rPr>
                        <a:t>Equipex</a:t>
                      </a: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</a:rPr>
                        <a:t> V1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</a:rPr>
                        <a:t>ASTER CEREGE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Plateforme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géochimique isotopique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</a:rPr>
                        <a:t>BARD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</a:rPr>
                        <a:t>3,7 M€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0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err="1">
                          <a:solidFill>
                            <a:schemeClr val="tx1"/>
                          </a:solidFill>
                          <a:effectLst/>
                        </a:rPr>
                        <a:t>Equipex</a:t>
                      </a: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</a:rPr>
                        <a:t> V1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err="1">
                          <a:solidFill>
                            <a:schemeClr val="tx1"/>
                          </a:solidFill>
                          <a:effectLst/>
                        </a:rPr>
                        <a:t>Phenomix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Module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de </a:t>
                      </a:r>
                      <a:r>
                        <a:rPr lang="fr-FR" sz="1000" b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p</a:t>
                      </a:r>
                      <a:r>
                        <a:rPr lang="fr-FR" sz="10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hénotypage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</a:rPr>
                        <a:t>MALISSEN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</a:rPr>
                        <a:t>1,44 M€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0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err="1">
                          <a:solidFill>
                            <a:schemeClr val="tx1"/>
                          </a:solidFill>
                          <a:effectLst/>
                        </a:rPr>
                        <a:t>Equipex</a:t>
                      </a: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</a:rPr>
                        <a:t> V2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</a:rPr>
                        <a:t>7T-AMI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Imagerie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in vivo 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</a:rPr>
                        <a:t>COZZONE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</a:rPr>
                        <a:t>8 M€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0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err="1">
                          <a:solidFill>
                            <a:schemeClr val="tx1"/>
                          </a:solidFill>
                          <a:effectLst/>
                        </a:rPr>
                        <a:t>Equipex</a:t>
                      </a: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</a:rPr>
                        <a:t> V2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</a:rPr>
                        <a:t>DILOH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Edition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numérique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</a:rPr>
                        <a:t>DACOS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</a:rPr>
                        <a:t>7 M€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0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</a:rPr>
                        <a:t>IHU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</a:rPr>
                        <a:t>Méditerranée Infection 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Maladies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infectieuses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</a:rPr>
                        <a:t>RAOULT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</a:rPr>
                        <a:t>72,3 M€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0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</a:rPr>
                        <a:t>SATT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</a:rPr>
                        <a:t>SATT PACA Corse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Valorisation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</a:rPr>
                        <a:t>FRENEAUX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</a:rPr>
                        <a:t>78 M€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0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</a:rPr>
                        <a:t>Carnot 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</a:rPr>
                        <a:t>STAR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Technologies et recherche appliquée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</a:rPr>
                        <a:t>BOUCHAKOUR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</a:rPr>
                        <a:t>Non</a:t>
                      </a:r>
                      <a:r>
                        <a:rPr lang="fr-FR" sz="1100" b="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</a:rPr>
                        <a:t> applicable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6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</a:rPr>
                        <a:t>Démonstrateurs V2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</a:rPr>
                        <a:t>CIMTECH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Validation de cibles thérapeutiques/ Maladies inflammatoires et cancer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</a:rPr>
                        <a:t>VIVIER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</a:rPr>
                        <a:t>19 M€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1" marR="685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505" name="Rectangle 35"/>
          <p:cNvSpPr>
            <a:spLocks noChangeArrowheads="1"/>
          </p:cNvSpPr>
          <p:nvPr/>
        </p:nvSpPr>
        <p:spPr bwMode="auto">
          <a:xfrm>
            <a:off x="1385888" y="1970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10" name="ZoneTexte 9"/>
          <p:cNvSpPr txBox="1"/>
          <p:nvPr/>
        </p:nvSpPr>
        <p:spPr>
          <a:xfrm>
            <a:off x="539750" y="5661025"/>
            <a:ext cx="8280400" cy="923925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85750" indent="-285750" algn="l">
              <a:buFont typeface="Wingdings" pitchFamily="2" charset="2"/>
              <a:buChar char="Ø"/>
              <a:defRPr/>
            </a:pPr>
            <a:r>
              <a:rPr lang="fr-FR" dirty="0"/>
              <a:t>19 projets sélectionnés: 1 </a:t>
            </a:r>
            <a:r>
              <a:rPr lang="fr-FR" dirty="0" err="1"/>
              <a:t>Idex</a:t>
            </a:r>
            <a:r>
              <a:rPr lang="fr-FR" dirty="0"/>
              <a:t>, 1 SATT, 1 IHU, 1 démonstrateur, 10 </a:t>
            </a:r>
            <a:r>
              <a:rPr lang="fr-FR" dirty="0" err="1"/>
              <a:t>Labex</a:t>
            </a:r>
            <a:r>
              <a:rPr lang="fr-FR" dirty="0"/>
              <a:t>, 4 </a:t>
            </a:r>
            <a:r>
              <a:rPr lang="fr-FR" dirty="0" err="1"/>
              <a:t>Equipex</a:t>
            </a:r>
            <a:r>
              <a:rPr lang="fr-FR" dirty="0"/>
              <a:t>, 1 Institut Carnot</a:t>
            </a:r>
          </a:p>
          <a:p>
            <a:pPr marL="285750" indent="-285750" algn="l">
              <a:buFont typeface="Wingdings" pitchFamily="2" charset="2"/>
              <a:buChar char="Ø"/>
              <a:defRPr/>
            </a:pPr>
            <a:r>
              <a:rPr lang="fr-FR" dirty="0"/>
              <a:t>Des retombées financières directes estimées entre 350 et 400 M€ d’ici 2020</a:t>
            </a:r>
          </a:p>
        </p:txBody>
      </p:sp>
    </p:spTree>
    <p:extLst>
      <p:ext uri="{BB962C8B-B14F-4D97-AF65-F5344CB8AC3E}">
        <p14:creationId xmlns:p14="http://schemas.microsoft.com/office/powerpoint/2010/main" val="621929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QmjJuTQ8E.DzUrRQdZP7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k56dUAPmESZhBL1h4jMa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dpK3bnt8U20ymHWr_53s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bDbVuask0OYMXxLyErAK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dpK3bnt8U20ymHWr_53sQ"/>
</p:tagLst>
</file>

<file path=ppt/theme/theme1.xml><?xml version="1.0" encoding="utf-8"?>
<a:theme xmlns:a="http://schemas.openxmlformats.org/drawingml/2006/main" name="Dual Simp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98425">
          <a:solidFill>
            <a:schemeClr val="accent1">
              <a:lumMod val="7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Dual Simp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Dual Simple</Template>
  <TotalTime>16616</TotalTime>
  <Words>2039</Words>
  <Application>Microsoft Office PowerPoint</Application>
  <PresentationFormat>Affichage à l'écran (4:3)</PresentationFormat>
  <Paragraphs>551</Paragraphs>
  <Slides>36</Slides>
  <Notes>14</Notes>
  <HiddenSlides>0</HiddenSlides>
  <MMClips>0</MMClips>
  <ScaleCrop>false</ScaleCrop>
  <HeadingPairs>
    <vt:vector size="6" baseType="variant">
      <vt:variant>
        <vt:lpstr>Thème</vt:lpstr>
      </vt:variant>
      <vt:variant>
        <vt:i4>2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39" baseType="lpstr">
      <vt:lpstr>Dual Simple</vt:lpstr>
      <vt:lpstr>1_Dual Simple</vt:lpstr>
      <vt:lpstr>Document</vt:lpstr>
      <vt:lpstr>      INVESTISSEMENTS  d’AVENIR  -  GRAND EMPRUNT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                     BILAN  du PIA APRES 2 ANS D’EXISTENCE </vt:lpstr>
      <vt:lpstr> Bilan du Programme  Investissements d’Avenir pour Aix-Marseille Université Séminaire des 30 &amp; 31 mars 2012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AMU: le contexte scientifique actuel</vt:lpstr>
      <vt:lpstr>A*MIDEX: les choix </vt:lpstr>
      <vt:lpstr>A*MIDEX: les choix </vt:lpstr>
      <vt:lpstr>A*MIDEX: les objectifs </vt:lpstr>
      <vt:lpstr>A*MIDEX: les instruments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Dual-BW</dc:creator>
  <cp:lastModifiedBy>Avicenne</cp:lastModifiedBy>
  <cp:revision>2189</cp:revision>
  <cp:lastPrinted>2012-02-24T12:20:52Z</cp:lastPrinted>
  <dcterms:created xsi:type="dcterms:W3CDTF">2012-02-24T12:20:39Z</dcterms:created>
  <dcterms:modified xsi:type="dcterms:W3CDTF">2012-06-16T14:43:12Z</dcterms:modified>
</cp:coreProperties>
</file>