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17"/>
  </p:notesMasterIdLst>
  <p:handoutMasterIdLst>
    <p:handoutMasterId r:id="rId18"/>
  </p:handoutMasterIdLst>
  <p:sldIdLst>
    <p:sldId id="371" r:id="rId2"/>
    <p:sldId id="373" r:id="rId3"/>
    <p:sldId id="330" r:id="rId4"/>
    <p:sldId id="332" r:id="rId5"/>
    <p:sldId id="357" r:id="rId6"/>
    <p:sldId id="364" r:id="rId7"/>
    <p:sldId id="320" r:id="rId8"/>
    <p:sldId id="368" r:id="rId9"/>
    <p:sldId id="321" r:id="rId10"/>
    <p:sldId id="369" r:id="rId11"/>
    <p:sldId id="327" r:id="rId12"/>
    <p:sldId id="360" r:id="rId13"/>
    <p:sldId id="370" r:id="rId14"/>
    <p:sldId id="375" r:id="rId15"/>
    <p:sldId id="359" r:id="rId16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FF9900"/>
    <a:srgbClr val="0033CC"/>
    <a:srgbClr val="3366FF"/>
    <a:srgbClr val="3399FF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4" autoAdjust="0"/>
    <p:restoredTop sz="94491" autoAdjust="0"/>
  </p:normalViewPr>
  <p:slideViewPr>
    <p:cSldViewPr>
      <p:cViewPr>
        <p:scale>
          <a:sx n="70" d="100"/>
          <a:sy n="70" d="100"/>
        </p:scale>
        <p:origin x="-119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Université de la Méditérranée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23300D-09F7-4D8F-9883-B1C271BEA236}" type="datetimeFigureOut">
              <a:rPr lang="fr-FR"/>
              <a:pPr>
                <a:defRPr/>
              </a:pPr>
              <a:t>02/04/2015</a:t>
            </a:fld>
            <a:endParaRPr lang="fr-FR"/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6103723-9B79-423D-8C16-50D7A1304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Université de la Méditérranée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6DDAE15-664D-40F4-90E7-2CA4937F72B2}" type="datetimeFigureOut">
              <a:rPr lang="fr-FR"/>
              <a:pPr>
                <a:defRPr/>
              </a:pPr>
              <a:t>02/04/2015</a:t>
            </a:fld>
            <a:endParaRPr lang="fr-FR"/>
          </a:p>
        </p:txBody>
      </p:sp>
      <p:sp>
        <p:nvSpPr>
          <p:cNvPr id="17412" name="Rectangle 1028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9538A05-4B18-4A1E-B21B-D92D18C853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8436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440BAC-7C9A-4C98-87AF-83FB341A5434}" type="slidenum">
              <a:rPr lang="fr-FR" sz="1200">
                <a:latin typeface="Calibri" pitchFamily="34" charset="0"/>
              </a:rPr>
              <a:pPr algn="r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D169CA-1132-499B-AB74-1EDBFAE4AB69}" type="slidenum">
              <a:rPr lang="fr-FR" sz="1200">
                <a:latin typeface="Calibri" pitchFamily="34" charset="0"/>
              </a:rPr>
              <a:pPr algn="r"/>
              <a:t>2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D4CC1-801C-4F80-80E3-8F2041A4A42A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EB89-1A1D-49C2-AC62-E9A5F5A8B391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8BC16-C2A5-4C0E-847A-65939E3B18C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20C5-6CF2-47F9-B614-F44965516F5A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43F7-44A6-49A8-B30E-51F73184E1C4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81E6-7753-40C8-9366-04F1E5DF8057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7404-4146-4678-B712-B5D8B567E19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A308-84A4-40EF-8E74-89CF88FE3D91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720-7E0C-42CE-A8AF-4D038FCCC3A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32BB-E7B8-4223-86B6-4AF0936B3542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3E5A-8FFC-4AC7-9BD9-ABF1F8B58EF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9650-A560-462C-BC01-57289D698751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D78D-600D-41E8-9ECC-EE3268EE95B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A4B44-E58C-44C7-9E5E-4DE22732762C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6364-417F-4D81-ACAD-60F506D22DC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627D-9E9E-46AE-9E78-84460FE76AA2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07DF-6C26-47A1-BC35-9BDF50F25E1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00DF-B003-4C04-B0E8-C8E8B9702A3A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9A48-4151-4036-AFF5-0F1ECBCB8A85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87A0-45CA-4491-91C2-C6F1AA0C3E14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7583-8D81-440B-8FCB-3B6A2600988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D866-DC2B-4EA4-8169-0275B3A568AA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151F-C0A9-42C4-B1F3-831E9A77A403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4932-BD6A-4DA9-A66C-A6523C1402E4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4404-3ABF-48D5-8711-75BDAEDC613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9CF6FB-494A-4E20-840C-73C0C9BEDEA5}" type="datetime1">
              <a:rPr lang="fr-FR"/>
              <a:pPr>
                <a:defRPr/>
              </a:pPr>
              <a:t>02/04/2015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36FCCE-88D6-499A-A4E5-D5C746D0488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 txBox="1">
            <a:spLocks/>
          </p:cNvSpPr>
          <p:nvPr/>
        </p:nvSpPr>
        <p:spPr bwMode="auto">
          <a:xfrm>
            <a:off x="468313" y="1712913"/>
            <a:ext cx="83026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2800" b="1">
                <a:latin typeface="Calibri" pitchFamily="34" charset="0"/>
              </a:rPr>
              <a:t>MISSION INSERTION PROFESSIONNELLE</a:t>
            </a:r>
          </a:p>
          <a:p>
            <a:pPr algn="ctr" eaLnBrk="0" hangingPunct="0"/>
            <a:endParaRPr lang="fr-FR" sz="2800" b="1">
              <a:latin typeface="Calibri" pitchFamily="34" charset="0"/>
            </a:endParaRPr>
          </a:p>
          <a:p>
            <a:pPr algn="ctr" eaLnBrk="0" hangingPunct="0"/>
            <a:r>
              <a:rPr lang="fr-FR" sz="2800" b="1">
                <a:latin typeface="Calibri" pitchFamily="34" charset="0"/>
              </a:rPr>
              <a:t>à l’UNIVERSITE de la MEDITERRANEE</a:t>
            </a: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Prof.  Roland KAZAN</a:t>
            </a:r>
          </a:p>
          <a:p>
            <a:pPr algn="ctr"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Chargé de Mission IP Université Aix-Marseille II</a:t>
            </a: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0" hangingPunct="0"/>
            <a:r>
              <a:rPr lang="fr-FR" sz="1600">
                <a:latin typeface="Calibri" pitchFamily="34" charset="0"/>
              </a:rPr>
              <a:t>2ème Colloque International sur l’Employabilité et l’ Insertion Professionnelle des Diplômés de l’Enseignement Supérieur: Recherche des mécanismes de suivi et de mise en œuvre d’un programme d’insertion des diplômés de l’enseignement supérieur</a:t>
            </a:r>
          </a:p>
          <a:p>
            <a:pPr algn="ctr" eaLnBrk="0" hangingPunct="0"/>
            <a:endParaRPr lang="fr-FR" sz="1600">
              <a:latin typeface="Calibri" pitchFamily="34" charset="0"/>
            </a:endParaRPr>
          </a:p>
          <a:p>
            <a:pPr algn="ctr" eaLnBrk="0" hangingPunct="0"/>
            <a:r>
              <a:rPr lang="fr-FR" sz="1600">
                <a:latin typeface="Calibri" pitchFamily="34" charset="0"/>
              </a:rPr>
              <a:t>Guelma 10-11 avril 2010</a:t>
            </a:r>
            <a:endParaRPr lang="fr-FR" sz="2800">
              <a:latin typeface="Calibri" pitchFamily="34" charset="0"/>
            </a:endParaRPr>
          </a:p>
        </p:txBody>
      </p:sp>
      <p:sp>
        <p:nvSpPr>
          <p:cNvPr id="2051" name="Titre 1"/>
          <p:cNvSpPr txBox="1">
            <a:spLocks/>
          </p:cNvSpPr>
          <p:nvPr/>
        </p:nvSpPr>
        <p:spPr bwMode="auto">
          <a:xfrm>
            <a:off x="285750" y="492918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2" name="ZoneTexte 7"/>
          <p:cNvSpPr txBox="1">
            <a:spLocks noChangeArrowheads="1"/>
          </p:cNvSpPr>
          <p:nvPr/>
        </p:nvSpPr>
        <p:spPr bwMode="auto">
          <a:xfrm>
            <a:off x="4067175" y="5876925"/>
            <a:ext cx="44307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3" name="ZoneTexte 8"/>
          <p:cNvSpPr txBox="1">
            <a:spLocks noChangeArrowheads="1"/>
          </p:cNvSpPr>
          <p:nvPr/>
        </p:nvSpPr>
        <p:spPr bwMode="auto">
          <a:xfrm>
            <a:off x="285750" y="5929313"/>
            <a:ext cx="87868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54" name="Titre 1"/>
          <p:cNvSpPr txBox="1">
            <a:spLocks/>
          </p:cNvSpPr>
          <p:nvPr/>
        </p:nvSpPr>
        <p:spPr bwMode="auto">
          <a:xfrm>
            <a:off x="285750" y="542925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055" name="Picture 7" descr="logoU2petit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8550" y="571500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428625"/>
            <a:ext cx="19097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643313" y="417513"/>
            <a:ext cx="2143125" cy="796925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  <a:cs typeface="Arial" charset="0"/>
              </a:rPr>
              <a:t>Les RIP</a:t>
            </a:r>
          </a:p>
        </p:txBody>
      </p:sp>
      <p:sp>
        <p:nvSpPr>
          <p:cNvPr id="1126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97650"/>
            <a:ext cx="442912" cy="1238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en-US" smtClean="0">
                <a:solidFill>
                  <a:srgbClr val="898989"/>
                </a:solidFill>
              </a:rPr>
              <a:t>  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500063" y="2143125"/>
            <a:ext cx="82296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 sz="2400">
                <a:cs typeface="Arial" charset="0"/>
              </a:rPr>
              <a:t>Relayer une politique globale stratégique pour renforcer la mission IP au niveau de l’UFR.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 sz="2400">
                <a:cs typeface="Arial" charset="0"/>
              </a:rPr>
              <a:t>Aider à définir une conception d’organisation au plus proche des étudiants.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 sz="2400">
                <a:cs typeface="Arial" charset="0"/>
              </a:rPr>
              <a:t>Faire remonter les problèmes spécifiques des UFR liés à l’orientation et insertion professionnelle.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 sz="2400">
                <a:cs typeface="Arial" charset="0"/>
              </a:rPr>
              <a:t>Participer à la construction d’un pôle IP cohérent 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572000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1270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8" y="428625"/>
            <a:ext cx="19097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88" y="1509713"/>
            <a:ext cx="4000500" cy="847725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</a:rPr>
              <a:t>Autres actions et </a:t>
            </a:r>
            <a:br>
              <a:rPr lang="fr-FR" sz="3200" smtClean="0">
                <a:latin typeface="Arial" charset="0"/>
              </a:rPr>
            </a:br>
            <a:r>
              <a:rPr lang="fr-FR" sz="3200" smtClean="0">
                <a:latin typeface="Arial" charset="0"/>
              </a:rPr>
              <a:t>chantiers en cours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843213"/>
            <a:ext cx="8261350" cy="3228975"/>
          </a:xfrm>
        </p:spPr>
        <p:txBody>
          <a:bodyPr/>
          <a:lstStyle/>
          <a:p>
            <a:pPr eaLnBrk="1" hangingPunct="1"/>
            <a:r>
              <a:rPr lang="fr-FR" sz="2400" b="1" smtClean="0">
                <a:latin typeface="Arial" charset="0"/>
                <a:cs typeface="Arial" charset="0"/>
              </a:rPr>
              <a:t>Forums et manifestations</a:t>
            </a:r>
            <a:r>
              <a:rPr lang="fr-FR" sz="2400" smtClean="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Forum stages/emplois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Forum de masters (annuel)</a:t>
            </a:r>
          </a:p>
          <a:p>
            <a:pPr eaLnBrk="1" hangingPunct="1"/>
            <a:endParaRPr lang="fr-FR" sz="24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fr-FR" sz="2400" b="1" smtClean="0">
                <a:latin typeface="Arial" charset="0"/>
                <a:cs typeface="Arial" charset="0"/>
              </a:rPr>
              <a:t>Communication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Documents de communication /offre de formation</a:t>
            </a:r>
          </a:p>
          <a:p>
            <a:pPr lvl="1" eaLnBrk="1" hangingPunct="1">
              <a:buFont typeface="Arial" charset="0"/>
              <a:buNone/>
            </a:pPr>
            <a:endParaRPr lang="fr-FR" sz="2400" smtClean="0">
              <a:latin typeface="Arial" charset="0"/>
              <a:cs typeface="Arial" charset="0"/>
            </a:endParaRPr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597650"/>
            <a:ext cx="369887" cy="1238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en-US" smtClean="0">
                <a:solidFill>
                  <a:srgbClr val="898989"/>
                </a:solidFill>
              </a:rPr>
              <a:t>   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4572000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2294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8" y="428625"/>
            <a:ext cx="19097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000375" y="631825"/>
            <a:ext cx="3643313" cy="439738"/>
          </a:xfrm>
        </p:spPr>
        <p:txBody>
          <a:bodyPr/>
          <a:lstStyle/>
          <a:p>
            <a:pPr eaLnBrk="1" hangingPunct="1"/>
            <a:r>
              <a:rPr lang="fr-FR" sz="3200" smtClean="0"/>
              <a:t> </a:t>
            </a:r>
            <a:r>
              <a:rPr lang="fr-FR" sz="3200" smtClean="0">
                <a:latin typeface="Arial" charset="0"/>
                <a:cs typeface="Arial" charset="0"/>
              </a:rPr>
              <a:t>salons et forums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8650" y="4643438"/>
            <a:ext cx="82296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126000"/>
              <a:buFont typeface="Wingdings" pitchFamily="2" charset="2"/>
              <a:buChar char="§"/>
              <a:defRPr/>
            </a:pPr>
            <a:r>
              <a:rPr lang="fr-FR" sz="1800" kern="0" dirty="0">
                <a:latin typeface="+mn-lt"/>
              </a:rPr>
              <a:t>Evaluation par les entreprises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r>
              <a:rPr lang="fr-FR" sz="1800" kern="0" dirty="0">
                <a:latin typeface="+mn-lt"/>
              </a:rPr>
              <a:t>	- Points forts: 	la diversité et la qualité des étudiants rencontrés, le profil des étudiants, l’opportunité de partager et de faire découvrir leurs activités dans un cadre privilégié, 2/3 des entreprises sont reparties avec des dossiers de candidatures (stages ou emplois), 100% veulent participer l’année prochaine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20713" y="1285875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1800" b="1" kern="0" dirty="0">
                <a:latin typeface="+mn-lt"/>
              </a:rPr>
              <a:t>Salon stages/emplois     </a:t>
            </a:r>
            <a:r>
              <a:rPr lang="fr-FR" sz="1800" kern="0" dirty="0">
                <a:latin typeface="+mn-lt"/>
              </a:rPr>
              <a:t>10 Novembre 2009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r>
              <a:rPr lang="fr-FR" sz="1800" kern="0" dirty="0">
                <a:latin typeface="+mn-lt"/>
              </a:rPr>
              <a:t>	- autour des rendez-vous de l’emploi et des stages, ce salon est l’occasion d’approfondir les relations entre l’université et le monde économique.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r>
              <a:rPr lang="fr-FR" sz="1800" kern="0" dirty="0">
                <a:latin typeface="+mn-lt"/>
              </a:rPr>
              <a:t>	1500 jeunes et 50 entreprises étaient présents lors du forum 2009.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126000"/>
              <a:buFont typeface="Wingdings" pitchFamily="2" charset="2"/>
              <a:buChar char="§"/>
              <a:defRPr/>
            </a:pPr>
            <a:r>
              <a:rPr lang="fr-FR" sz="1800" kern="0" dirty="0">
                <a:latin typeface="+mn-lt"/>
              </a:rPr>
              <a:t>Evaluation par les étudiants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r>
              <a:rPr lang="fr-FR" sz="1800" kern="0" dirty="0">
                <a:latin typeface="+mn-lt"/>
              </a:rPr>
              <a:t>	- Points forts: 	rencontre avec les décideurs socio-économiques, grande disponibilité des entreprises/qualité des contacts, découverte d’une vision transversale des métiers exercés au sein de l’entreprise, qualité des ateliers proposés (CV, simulation entretien DRH, conférences thématiques)    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endParaRPr lang="fr-FR" sz="18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defRPr/>
            </a:pPr>
            <a:endParaRPr lang="fr-FR" sz="1800" kern="0" dirty="0">
              <a:latin typeface="+mn-lt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4429125" y="63579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3318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339725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357188"/>
            <a:ext cx="1909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227012" cy="1238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en-US" smtClean="0">
                <a:solidFill>
                  <a:srgbClr val="898989"/>
                </a:solidFill>
              </a:rPr>
              <a:t>     </a:t>
            </a:r>
          </a:p>
        </p:txBody>
      </p:sp>
      <p:sp>
        <p:nvSpPr>
          <p:cNvPr id="14339" name="Titre 1"/>
          <p:cNvSpPr txBox="1">
            <a:spLocks/>
          </p:cNvSpPr>
          <p:nvPr/>
        </p:nvSpPr>
        <p:spPr bwMode="auto">
          <a:xfrm>
            <a:off x="571500" y="1071563"/>
            <a:ext cx="78581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32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3200">
                <a:cs typeface="Arial" charset="0"/>
              </a:rPr>
              <a:t>Doctoriales en Provence </a:t>
            </a:r>
            <a:r>
              <a:rPr lang="fr-FR" sz="1800">
                <a:cs typeface="Arial" charset="0"/>
              </a:rPr>
              <a:t>(13 - 18 juin 2010)</a:t>
            </a:r>
          </a:p>
          <a:p>
            <a:pPr algn="ctr" eaLnBrk="0" hangingPunct="0"/>
            <a:r>
              <a:rPr lang="fr-FR" i="1">
                <a:cs typeface="Arial" charset="0"/>
              </a:rPr>
              <a:t>Un passeport pour l’emploi des doctorants</a:t>
            </a:r>
          </a:p>
          <a:p>
            <a:pPr algn="ctr" eaLnBrk="0" hangingPunct="0"/>
            <a:endParaRPr lang="fr-FR" i="1">
              <a:cs typeface="Arial" charset="0"/>
            </a:endParaRPr>
          </a:p>
          <a:p>
            <a:pPr algn="ctr" eaLnBrk="0" hangingPunct="0"/>
            <a:r>
              <a:rPr lang="fr-FR">
                <a:solidFill>
                  <a:srgbClr val="C00000"/>
                </a:solidFill>
                <a:cs typeface="Arial" charset="0"/>
              </a:rPr>
              <a:t>Une centaine d’étudiants concernés, 60 professionnels</a:t>
            </a:r>
          </a:p>
          <a:p>
            <a:pPr algn="ctr" eaLnBrk="0" hangingPunct="0"/>
            <a:endParaRPr lang="fr-FR" sz="3200">
              <a:cs typeface="Arial" charset="0"/>
            </a:endParaRP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500063" y="2786063"/>
            <a:ext cx="8229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>
                <a:cs typeface="Arial" charset="0"/>
              </a:rPr>
              <a:t>« Les doctoriales sont là pour vous aider à préparer votre IP.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Les doctoriales vont vous permettre de: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- Travailler en groupes pluridisciplinaires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- Développer vos réseaux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- Valoriser vos compétences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- Rencontrer de nombreux professionnels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- Affiner votre projet personnel et professionnel en ciblant de nouvelles opportunités vers les secteurs publics, para-publics et privés »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2400">
                <a:cs typeface="Arial" charset="0"/>
              </a:rPr>
              <a:t>	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4572000" y="64611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14313"/>
            <a:ext cx="1909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logoU2petit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268288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227012" cy="1238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en-US" smtClean="0">
                <a:solidFill>
                  <a:srgbClr val="898989"/>
                </a:solidFill>
              </a:rPr>
              <a:t>     </a:t>
            </a:r>
          </a:p>
        </p:txBody>
      </p:sp>
      <p:sp>
        <p:nvSpPr>
          <p:cNvPr id="15363" name="Titre 1"/>
          <p:cNvSpPr txBox="1">
            <a:spLocks/>
          </p:cNvSpPr>
          <p:nvPr/>
        </p:nvSpPr>
        <p:spPr bwMode="auto">
          <a:xfrm>
            <a:off x="2000250" y="1214438"/>
            <a:ext cx="49291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32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3200">
                <a:solidFill>
                  <a:schemeClr val="tx2"/>
                </a:solidFill>
                <a:cs typeface="Arial" charset="0"/>
              </a:rPr>
              <a:t>Fondation universitaire</a:t>
            </a:r>
          </a:p>
          <a:p>
            <a:pPr algn="ctr" eaLnBrk="0" hangingPunct="0"/>
            <a:r>
              <a:rPr lang="fr-FR" sz="1400">
                <a:solidFill>
                  <a:schemeClr val="tx2"/>
                </a:solidFill>
                <a:cs typeface="Arial" charset="0"/>
              </a:rPr>
              <a:t>Loi du 10 août 2007 relative aux Libertés et Responsabilités des Universités (LRU)</a:t>
            </a:r>
          </a:p>
          <a:p>
            <a:pPr algn="ctr" eaLnBrk="0" hangingPunct="0"/>
            <a:endParaRPr lang="fr-FR" sz="32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0" y="2422525"/>
            <a:ext cx="91440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2400">
                <a:cs typeface="Arial" charset="0"/>
              </a:rPr>
              <a:t> FU Santé, Sport et Développement Durable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Créée en collaboration avec le monde socio-économique pour favoriser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>
                <a:cs typeface="Arial" charset="0"/>
              </a:rPr>
              <a:t>l’IP des étudiants et promouvoir la recherche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endParaRPr lang="fr-FR" sz="100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2400">
                <a:cs typeface="Arial" charset="0"/>
              </a:rPr>
              <a:t>2 motivations: 	  </a:t>
            </a:r>
            <a:r>
              <a:rPr lang="fr-FR" sz="1800">
                <a:cs typeface="Arial" charset="0"/>
              </a:rPr>
              <a:t>-l’aide à la recherche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1800">
                <a:cs typeface="Arial" charset="0"/>
              </a:rPr>
              <a:t>				  - la coopération avec les forces socio-économiques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2400">
                <a:cs typeface="Arial" charset="0"/>
              </a:rPr>
              <a:t>Les enjeux partagés: </a:t>
            </a:r>
            <a:r>
              <a:rPr lang="fr-FR">
                <a:cs typeface="Arial" charset="0"/>
              </a:rPr>
              <a:t>- </a:t>
            </a:r>
            <a:r>
              <a:rPr lang="fr-FR" sz="1800">
                <a:cs typeface="Arial" charset="0"/>
              </a:rPr>
              <a:t>renforcer et améliorer la formation  professionnalisante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1800">
                <a:cs typeface="Arial" charset="0"/>
              </a:rPr>
              <a:t>				   - apporter une réponse adaptée à la demande sociétale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endParaRPr lang="fr-FR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endParaRPr lang="fr-FR" sz="240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65000"/>
            </a:pPr>
            <a:r>
              <a:rPr lang="fr-FR" sz="2400">
                <a:cs typeface="Arial" charset="0"/>
              </a:rPr>
              <a:t>	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4572000" y="64611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14313"/>
            <a:ext cx="1909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logoU2petit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268288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 txBox="1">
            <a:spLocks/>
          </p:cNvSpPr>
          <p:nvPr/>
        </p:nvSpPr>
        <p:spPr bwMode="auto">
          <a:xfrm>
            <a:off x="0" y="1500188"/>
            <a:ext cx="91440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fr-FR" sz="320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fr-FR" sz="2800">
                <a:solidFill>
                  <a:schemeClr val="tx2"/>
                </a:solidFill>
                <a:cs typeface="Arial" charset="0"/>
              </a:rPr>
              <a:t>MERCI POUR VOTRE ATTENTION</a:t>
            </a:r>
          </a:p>
          <a:p>
            <a:pPr algn="ctr" eaLnBrk="0" hangingPunct="0"/>
            <a:endParaRPr lang="fr-FR" sz="320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endParaRPr lang="fr-FR" sz="320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fr-FR" sz="3200">
                <a:solidFill>
                  <a:schemeClr val="tx2"/>
                </a:solidFill>
                <a:cs typeface="Arial" charset="0"/>
              </a:rPr>
              <a:t>Prof. Michel AUTRIC</a:t>
            </a:r>
          </a:p>
          <a:p>
            <a:pPr algn="ctr" eaLnBrk="0" hangingPunct="0"/>
            <a:endParaRPr lang="fr-FR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fr-FR" sz="2400">
                <a:solidFill>
                  <a:schemeClr val="tx2"/>
                </a:solidFill>
                <a:cs typeface="Arial" charset="0"/>
              </a:rPr>
              <a:t>Directeur Consortium des Universités Euro-Méditerranéennes TETHYS</a:t>
            </a:r>
          </a:p>
          <a:p>
            <a:pPr algn="ctr" eaLnBrk="0" hangingPunct="0"/>
            <a:endParaRPr lang="fr-FR" sz="240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fr-FR" sz="2400">
                <a:solidFill>
                  <a:schemeClr val="tx2"/>
                </a:solidFill>
                <a:cs typeface="Arial" charset="0"/>
              </a:rPr>
              <a:t>www.tethys-univ.org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0" y="60928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357188"/>
            <a:ext cx="19097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logoU2petitrv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488" y="482600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 txBox="1">
            <a:spLocks/>
          </p:cNvSpPr>
          <p:nvPr/>
        </p:nvSpPr>
        <p:spPr bwMode="auto">
          <a:xfrm>
            <a:off x="214313" y="1214438"/>
            <a:ext cx="87153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ATELIERS PROFESSIONNALISANTS</a:t>
            </a: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PLATEFORMES OFFRE DE SERVICES</a:t>
            </a: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RIP</a:t>
            </a: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SALONS: STAGE EMPLOIS/MASTERS</a:t>
            </a: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DOCTORIALES</a:t>
            </a:r>
          </a:p>
          <a:p>
            <a:pPr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	* FONDATION</a:t>
            </a:r>
          </a:p>
          <a:p>
            <a:pPr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  <a:p>
            <a:pPr algn="ctr" eaLnBrk="0" hangingPunct="0"/>
            <a:endParaRPr lang="fr-FR" sz="28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5" name="Titre 1"/>
          <p:cNvSpPr txBox="1">
            <a:spLocks/>
          </p:cNvSpPr>
          <p:nvPr/>
        </p:nvSpPr>
        <p:spPr bwMode="auto">
          <a:xfrm>
            <a:off x="8358188" y="5643563"/>
            <a:ext cx="1571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6" name="ZoneTexte 7"/>
          <p:cNvSpPr txBox="1">
            <a:spLocks noChangeArrowheads="1"/>
          </p:cNvSpPr>
          <p:nvPr/>
        </p:nvSpPr>
        <p:spPr bwMode="auto">
          <a:xfrm>
            <a:off x="4067175" y="5876925"/>
            <a:ext cx="44307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7" name="ZoneTexte 8"/>
          <p:cNvSpPr txBox="1">
            <a:spLocks noChangeArrowheads="1"/>
          </p:cNvSpPr>
          <p:nvPr/>
        </p:nvSpPr>
        <p:spPr bwMode="auto">
          <a:xfrm>
            <a:off x="285750" y="5929313"/>
            <a:ext cx="87868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8" name="Titre 1"/>
          <p:cNvSpPr txBox="1">
            <a:spLocks/>
          </p:cNvSpPr>
          <p:nvPr/>
        </p:nvSpPr>
        <p:spPr bwMode="auto">
          <a:xfrm>
            <a:off x="285750" y="542925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28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427538" y="6272213"/>
            <a:ext cx="456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des Diplômés de l’Enseignement Supérieur; Guelma 10-11 avril 2010</a:t>
            </a:r>
          </a:p>
        </p:txBody>
      </p:sp>
      <p:pic>
        <p:nvPicPr>
          <p:cNvPr id="3080" name="Picture 8" descr="logoU2petit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357188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357188"/>
            <a:ext cx="19097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6500813" cy="642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>
                <a:latin typeface="Arial" charset="0"/>
              </a:rPr>
              <a:t/>
            </a:r>
            <a:br>
              <a:rPr lang="fr-FR" sz="3600" dirty="0" smtClean="0">
                <a:latin typeface="Arial" charset="0"/>
              </a:rPr>
            </a:br>
            <a:r>
              <a:rPr lang="fr-FR" sz="3600" dirty="0" smtClean="0">
                <a:latin typeface="Arial" charset="0"/>
              </a:rPr>
              <a:t>Les ateliers </a:t>
            </a:r>
            <a:r>
              <a:rPr lang="fr-FR" sz="3600" dirty="0" err="1" smtClean="0">
                <a:latin typeface="Arial" charset="0"/>
              </a:rPr>
              <a:t>professionnalisants</a:t>
            </a:r>
            <a:r>
              <a:rPr lang="fr-FR" sz="3800" u="sng" dirty="0" smtClean="0">
                <a:latin typeface="Franklin Gothic Book" pitchFamily="34" charset="0"/>
              </a:rPr>
              <a:t/>
            </a:r>
            <a:br>
              <a:rPr lang="fr-FR" sz="3800" u="sng" dirty="0" smtClean="0">
                <a:latin typeface="Franklin Gothic Book" pitchFamily="34" charset="0"/>
              </a:rPr>
            </a:br>
            <a:endParaRPr lang="fr-FR" sz="3800" u="sng" dirty="0" smtClean="0">
              <a:latin typeface="Franklin Gothic Boo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214438"/>
            <a:ext cx="8147050" cy="5111750"/>
          </a:xfrm>
        </p:spPr>
        <p:txBody>
          <a:bodyPr/>
          <a:lstStyle/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Pour l’étudiant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Décoder le monde professionnel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Valoriser son parcours et sa formation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Favoriser son insertion professionnelle</a:t>
            </a:r>
          </a:p>
          <a:p>
            <a:pPr eaLnBrk="1" hangingPunct="1">
              <a:buFont typeface="Wingdings" pitchFamily="2" charset="2"/>
              <a:buNone/>
            </a:pPr>
            <a:endParaRPr lang="fr-F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Pour l’université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Répondre à la demande du législateur 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Apporter à l’ensemble des étudiants, un socle commun de connaissances sur l’insertion professionnelle et la réalité socio-économique</a:t>
            </a:r>
          </a:p>
          <a:p>
            <a:pPr lvl="1" eaLnBrk="1" hangingPunct="1"/>
            <a:r>
              <a:rPr lang="fr-FR" sz="2400" smtClean="0">
                <a:latin typeface="Arial" charset="0"/>
                <a:cs typeface="Arial" charset="0"/>
              </a:rPr>
              <a:t>Harmoniser des pratiques tout en veillant à répondre aux spécificités de chaque domaine de formation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319588" y="6308725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4101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1643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357188"/>
            <a:ext cx="150018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5" y="277813"/>
            <a:ext cx="2928938" cy="630237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</a:rPr>
              <a:t>Propositions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23850" y="1484313"/>
            <a:ext cx="2376488" cy="4608512"/>
          </a:xfrm>
          <a:prstGeom prst="flowChartAlternateProcess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FF9900"/>
                </a:solidFill>
                <a:latin typeface="Franklin Gothic Book" pitchFamily="34" charset="0"/>
              </a:rPr>
              <a:t>RESSOURCES</a:t>
            </a:r>
          </a:p>
          <a:p>
            <a:pPr algn="ctr"/>
            <a:r>
              <a:rPr lang="fr-FR" b="1">
                <a:solidFill>
                  <a:srgbClr val="FF9900"/>
                </a:solidFill>
                <a:latin typeface="Franklin Gothic Book" pitchFamily="34" charset="0"/>
              </a:rPr>
              <a:t>de l’université</a:t>
            </a:r>
          </a:p>
          <a:p>
            <a:pPr algn="ctr"/>
            <a:endParaRPr lang="fr-FR" b="1">
              <a:solidFill>
                <a:srgbClr val="FF9900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rgbClr val="FF9900"/>
              </a:solidFill>
              <a:latin typeface="Franklin Gothic Book" pitchFamily="34" charset="0"/>
            </a:endParaRPr>
          </a:p>
          <a:p>
            <a:pPr algn="ctr"/>
            <a:r>
              <a:rPr lang="fr-FR" b="1">
                <a:latin typeface="Franklin Gothic Book" pitchFamily="34" charset="0"/>
              </a:rPr>
              <a:t>Personnels U2 </a:t>
            </a:r>
          </a:p>
          <a:p>
            <a:pPr algn="ctr"/>
            <a:endParaRPr lang="fr-FR" b="1">
              <a:latin typeface="Franklin Gothic Book" pitchFamily="34" charset="0"/>
            </a:endParaRPr>
          </a:p>
          <a:p>
            <a:pPr algn="ctr"/>
            <a:r>
              <a:rPr lang="fr-FR" b="1">
                <a:latin typeface="Franklin Gothic Book" pitchFamily="34" charset="0"/>
              </a:rPr>
              <a:t>Dispositifs &amp; Actions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 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Réalisation d’outils 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d’accompagnement</a:t>
            </a:r>
          </a:p>
          <a:p>
            <a:pPr algn="ctr"/>
            <a:endParaRPr lang="fr-FR" sz="1800" b="1">
              <a:latin typeface="Franklin Gothic Book" pitchFamily="34" charset="0"/>
            </a:endParaRPr>
          </a:p>
          <a:p>
            <a:pPr algn="ctr"/>
            <a:endParaRPr lang="fr-FR" sz="1800">
              <a:latin typeface="Franklin Gothic Book" pitchFamily="34" charset="0"/>
            </a:endParaRPr>
          </a:p>
          <a:p>
            <a:pPr algn="ctr"/>
            <a:endParaRPr lang="fr-FR" sz="1800">
              <a:latin typeface="Franklin Gothic Book" pitchFamily="34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443663" y="1412875"/>
            <a:ext cx="2306637" cy="4679950"/>
          </a:xfrm>
          <a:prstGeom prst="flowChartAlternateProcess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sz="18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r>
              <a:rPr lang="fr-FR" b="1">
                <a:solidFill>
                  <a:schemeClr val="accent2"/>
                </a:solidFill>
                <a:latin typeface="Franklin Gothic Book" pitchFamily="34" charset="0"/>
              </a:rPr>
              <a:t>RESSOURCES</a:t>
            </a:r>
          </a:p>
          <a:p>
            <a:pPr algn="ctr"/>
            <a:r>
              <a:rPr lang="fr-FR" b="1">
                <a:solidFill>
                  <a:schemeClr val="accent2"/>
                </a:solidFill>
                <a:latin typeface="Franklin Gothic Book" pitchFamily="34" charset="0"/>
              </a:rPr>
              <a:t> partenaires</a:t>
            </a:r>
          </a:p>
          <a:p>
            <a:pPr algn="ctr"/>
            <a:endParaRPr lang="fr-FR" sz="8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r>
              <a:rPr lang="fr-FR" b="1">
                <a:latin typeface="Franklin Gothic Book" pitchFamily="34" charset="0"/>
              </a:rPr>
              <a:t>Documentations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Interventions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Rencontres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Formations - Outils</a:t>
            </a:r>
          </a:p>
          <a:p>
            <a:pPr algn="ctr"/>
            <a:endParaRPr lang="fr-FR" sz="800" b="1">
              <a:latin typeface="Franklin Gothic Book" pitchFamily="34" charset="0"/>
            </a:endParaRPr>
          </a:p>
          <a:p>
            <a:pPr algn="ctr"/>
            <a:r>
              <a:rPr lang="fr-FR">
                <a:latin typeface="Franklin Gothic Book" pitchFamily="34" charset="0"/>
              </a:rPr>
              <a:t>Partenaires </a:t>
            </a:r>
          </a:p>
          <a:p>
            <a:pPr algn="ctr"/>
            <a:r>
              <a:rPr lang="fr-FR">
                <a:latin typeface="Franklin Gothic Book" pitchFamily="34" charset="0"/>
              </a:rPr>
              <a:t>à rencontrer : </a:t>
            </a:r>
          </a:p>
          <a:p>
            <a:pPr algn="ctr"/>
            <a:r>
              <a:rPr lang="fr-FR">
                <a:latin typeface="Franklin Gothic Book" pitchFamily="34" charset="0"/>
              </a:rPr>
              <a:t>CARIF, Pôle emploi,</a:t>
            </a:r>
          </a:p>
          <a:p>
            <a:pPr algn="ctr"/>
            <a:r>
              <a:rPr lang="fr-FR">
                <a:latin typeface="Franklin Gothic Book" pitchFamily="34" charset="0"/>
              </a:rPr>
              <a:t>Maison de l’emploi, </a:t>
            </a:r>
          </a:p>
          <a:p>
            <a:pPr algn="ctr"/>
            <a:r>
              <a:rPr lang="fr-FR">
                <a:latin typeface="Franklin Gothic Book" pitchFamily="34" charset="0"/>
              </a:rPr>
              <a:t>APEC, CIDJ/CRIJ</a:t>
            </a:r>
          </a:p>
          <a:p>
            <a:pPr algn="ctr"/>
            <a:r>
              <a:rPr lang="fr-FR">
                <a:latin typeface="Franklin Gothic Book" pitchFamily="34" charset="0"/>
              </a:rPr>
              <a:t> , AFIJ, CJD, </a:t>
            </a:r>
          </a:p>
          <a:p>
            <a:pPr algn="ctr"/>
            <a:r>
              <a:rPr lang="fr-FR">
                <a:latin typeface="Franklin Gothic Book" pitchFamily="34" charset="0"/>
              </a:rPr>
              <a:t>Maison de l’étudiant </a:t>
            </a:r>
          </a:p>
          <a:p>
            <a:pPr algn="ctr"/>
            <a:endParaRPr lang="fr-FR" sz="1800">
              <a:latin typeface="Franklin Gothic Book" pitchFamily="34" charset="0"/>
            </a:endParaRPr>
          </a:p>
          <a:p>
            <a:pPr algn="ctr"/>
            <a:endParaRPr lang="fr-FR">
              <a:latin typeface="Franklin Gothic Book" pitchFamily="34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916238" y="2349500"/>
            <a:ext cx="3311525" cy="3743325"/>
          </a:xfrm>
          <a:prstGeom prst="flowChartAlternateProcess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>
                <a:solidFill>
                  <a:schemeClr val="hlink"/>
                </a:solidFill>
                <a:latin typeface="Franklin Gothic Book" pitchFamily="34" charset="0"/>
              </a:rPr>
              <a:t>ATELIERS  INSERTION</a:t>
            </a:r>
          </a:p>
          <a:p>
            <a:pPr algn="ctr"/>
            <a:r>
              <a:rPr lang="fr-FR" sz="1800" b="1">
                <a:solidFill>
                  <a:schemeClr val="hlink"/>
                </a:solidFill>
                <a:latin typeface="Franklin Gothic Book" pitchFamily="34" charset="0"/>
              </a:rPr>
              <a:t> PROFESSIONNELLE</a:t>
            </a:r>
          </a:p>
          <a:p>
            <a:pPr algn="ctr"/>
            <a:r>
              <a:rPr lang="fr-FR" b="1">
                <a:latin typeface="Franklin Gothic Book" pitchFamily="34" charset="0"/>
              </a:rPr>
              <a:t>SOCLE Commun Obligatoire</a:t>
            </a:r>
          </a:p>
          <a:p>
            <a:pPr algn="ctr"/>
            <a:r>
              <a:rPr lang="fr-FR">
                <a:latin typeface="Franklin Gothic Book" pitchFamily="34" charset="0"/>
              </a:rPr>
              <a:t>Projet Professionnel</a:t>
            </a:r>
          </a:p>
          <a:p>
            <a:pPr algn="ctr"/>
            <a:r>
              <a:rPr lang="fr-FR">
                <a:latin typeface="Franklin Gothic Book" pitchFamily="34" charset="0"/>
              </a:rPr>
              <a:t>Droit du travail</a:t>
            </a:r>
          </a:p>
          <a:p>
            <a:pPr algn="ctr"/>
            <a:r>
              <a:rPr lang="fr-FR">
                <a:latin typeface="Franklin Gothic Book" pitchFamily="34" charset="0"/>
              </a:rPr>
              <a:t>Technique Recherche </a:t>
            </a:r>
          </a:p>
          <a:p>
            <a:pPr algn="ctr"/>
            <a:r>
              <a:rPr lang="fr-FR">
                <a:latin typeface="Franklin Gothic Book" pitchFamily="34" charset="0"/>
              </a:rPr>
              <a:t>stages/emploi (TRE)</a:t>
            </a:r>
          </a:p>
          <a:p>
            <a:pPr algn="ctr"/>
            <a:endParaRPr lang="fr-FR" sz="800">
              <a:latin typeface="Franklin Gothic Book" pitchFamily="34" charset="0"/>
            </a:endParaRPr>
          </a:p>
          <a:p>
            <a:pPr algn="ctr"/>
            <a:r>
              <a:rPr lang="fr-FR" b="1">
                <a:latin typeface="Franklin Gothic Book" pitchFamily="34" charset="0"/>
              </a:rPr>
              <a:t>SOCLE</a:t>
            </a:r>
            <a:r>
              <a:rPr lang="fr-FR">
                <a:latin typeface="Franklin Gothic Book" pitchFamily="34" charset="0"/>
              </a:rPr>
              <a:t> </a:t>
            </a:r>
            <a:r>
              <a:rPr lang="fr-FR" b="1">
                <a:latin typeface="Franklin Gothic Book" pitchFamily="34" charset="0"/>
              </a:rPr>
              <a:t>Optionnel</a:t>
            </a:r>
            <a:r>
              <a:rPr lang="fr-FR">
                <a:solidFill>
                  <a:schemeClr val="hlink"/>
                </a:solidFill>
                <a:latin typeface="Franklin Gothic Book" pitchFamily="34" charset="0"/>
              </a:rPr>
              <a:t> </a:t>
            </a:r>
          </a:p>
          <a:p>
            <a:pPr algn="ctr"/>
            <a:r>
              <a:rPr lang="fr-FR">
                <a:latin typeface="Franklin Gothic Book" pitchFamily="34" charset="0"/>
              </a:rPr>
              <a:t>Cours spécifiques</a:t>
            </a:r>
          </a:p>
          <a:p>
            <a:pPr algn="ctr"/>
            <a:r>
              <a:rPr lang="fr-FR">
                <a:latin typeface="Franklin Gothic Book" pitchFamily="34" charset="0"/>
              </a:rPr>
              <a:t>Création d’entreprise, </a:t>
            </a:r>
          </a:p>
          <a:p>
            <a:pPr algn="ctr"/>
            <a:r>
              <a:rPr lang="fr-FR">
                <a:latin typeface="Franklin Gothic Book" pitchFamily="34" charset="0"/>
              </a:rPr>
              <a:t>Conférences, Forums…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284663" y="1628775"/>
            <a:ext cx="576262" cy="720725"/>
          </a:xfrm>
          <a:prstGeom prst="upArrow">
            <a:avLst>
              <a:gd name="adj1" fmla="val 50000"/>
              <a:gd name="adj2" fmla="val 31267"/>
            </a:avLst>
          </a:prstGeom>
          <a:noFill/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708400" y="1052513"/>
            <a:ext cx="1727200" cy="576262"/>
          </a:xfrm>
          <a:prstGeom prst="flowChartAlternateProcess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>
                <a:solidFill>
                  <a:srgbClr val="3366FF"/>
                </a:solidFill>
                <a:latin typeface="Franklin Gothic Book" pitchFamily="34" charset="0"/>
              </a:rPr>
              <a:t>ETUDIANTS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10800000" flipH="1">
            <a:off x="2700338" y="1700213"/>
            <a:ext cx="863600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10800000">
            <a:off x="5580063" y="1700213"/>
            <a:ext cx="863600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4427538" y="6308725"/>
            <a:ext cx="4537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</a:t>
            </a:r>
            <a:r>
              <a:rPr lang="fr-FR">
                <a:solidFill>
                  <a:schemeClr val="tx2"/>
                </a:solidFill>
              </a:rPr>
              <a:t> </a:t>
            </a:r>
            <a:r>
              <a:rPr lang="fr-FR" sz="1000">
                <a:solidFill>
                  <a:schemeClr val="tx2"/>
                </a:solidFill>
              </a:rPr>
              <a:t>Professionnelle des Diplômés de l’Enseignement Supérieur; Guelma 10-11 avril 2010</a:t>
            </a:r>
          </a:p>
        </p:txBody>
      </p:sp>
      <p:pic>
        <p:nvPicPr>
          <p:cNvPr id="5131" name="Picture 11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863" y="357188"/>
            <a:ext cx="19097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755650" y="2349500"/>
            <a:ext cx="1511300" cy="36703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>
              <a:solidFill>
                <a:schemeClr val="tx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sz="14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643438" y="2351088"/>
            <a:ext cx="1511300" cy="36703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>
              <a:solidFill>
                <a:schemeClr val="tx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sz="14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700338" y="2351088"/>
            <a:ext cx="1511300" cy="36703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sz="14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659563" y="2351088"/>
            <a:ext cx="1511300" cy="367030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1">
              <a:solidFill>
                <a:schemeClr val="tx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 sz="1400" b="1">
              <a:solidFill>
                <a:schemeClr val="accent2"/>
              </a:solidFill>
              <a:latin typeface="Franklin Gothic Book" pitchFamily="34" charset="0"/>
            </a:endParaRPr>
          </a:p>
          <a:p>
            <a:pPr algn="ctr"/>
            <a:endParaRPr lang="fr-FR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569325" cy="630237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  <a:cs typeface="Arial" charset="0"/>
              </a:rPr>
              <a:t>Proposition d’organisation des ateliers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84213" y="1052513"/>
            <a:ext cx="7704137" cy="649287"/>
          </a:xfrm>
          <a:prstGeom prst="flowChartAlternateProcess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>
                <a:cs typeface="Arial" charset="0"/>
              </a:rPr>
              <a:t>ATELIERS SOCLE COMMUN OBLIGATOIRE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23850" y="2636838"/>
            <a:ext cx="8424863" cy="1079500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Projet professionnel</a:t>
            </a:r>
            <a:r>
              <a:rPr lang="fr-FR">
                <a:latin typeface="Franklin Gothic Book" pitchFamily="34" charset="0"/>
              </a:rPr>
              <a:t> : Réflexion avenir professionnel </a:t>
            </a:r>
          </a:p>
          <a:p>
            <a:pPr algn="ctr"/>
            <a:r>
              <a:rPr lang="fr-FR">
                <a:latin typeface="Franklin Gothic Book" pitchFamily="34" charset="0"/>
              </a:rPr>
              <a:t>Valorisation acquis/formation) - Enquête métier/secteur d’activité</a:t>
            </a:r>
          </a:p>
          <a:p>
            <a:pPr algn="ctr"/>
            <a:r>
              <a:rPr lang="fr-FR">
                <a:latin typeface="Franklin Gothic Book" pitchFamily="34" charset="0"/>
              </a:rPr>
              <a:t>Ateliers Compétences – Conférences Métiers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843213" y="1701800"/>
            <a:ext cx="1150937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L3</a:t>
            </a:r>
            <a:endParaRPr lang="fr-FR">
              <a:latin typeface="Franklin Gothic Book" pitchFamily="34" charset="0"/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827088" y="3789363"/>
            <a:ext cx="7848600" cy="1152525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Sensibilisation professionnelle</a:t>
            </a:r>
            <a:endParaRPr lang="fr-FR">
              <a:latin typeface="Franklin Gothic Book" pitchFamily="34" charset="0"/>
            </a:endParaRPr>
          </a:p>
          <a:p>
            <a:pPr algn="ctr"/>
            <a:r>
              <a:rPr lang="fr-FR">
                <a:latin typeface="Franklin Gothic Book" pitchFamily="34" charset="0"/>
              </a:rPr>
              <a:t>Droit et réglementation – L’entreprise et son environnement économique</a:t>
            </a:r>
          </a:p>
        </p:txBody>
      </p:sp>
      <p:sp>
        <p:nvSpPr>
          <p:cNvPr id="6155" name="AutoShape 12"/>
          <p:cNvSpPr>
            <a:spLocks noChangeArrowheads="1"/>
          </p:cNvSpPr>
          <p:nvPr/>
        </p:nvSpPr>
        <p:spPr bwMode="auto">
          <a:xfrm>
            <a:off x="971550" y="1701800"/>
            <a:ext cx="1150938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L2</a:t>
            </a:r>
            <a:endParaRPr lang="fr-FR">
              <a:latin typeface="Franklin Gothic Book" pitchFamily="34" charset="0"/>
            </a:endParaRPr>
          </a:p>
        </p:txBody>
      </p:sp>
      <p:sp>
        <p:nvSpPr>
          <p:cNvPr id="6156" name="AutoShape 13"/>
          <p:cNvSpPr>
            <a:spLocks noChangeArrowheads="1"/>
          </p:cNvSpPr>
          <p:nvPr/>
        </p:nvSpPr>
        <p:spPr bwMode="auto">
          <a:xfrm>
            <a:off x="4787900" y="1701800"/>
            <a:ext cx="1150938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M1</a:t>
            </a:r>
            <a:endParaRPr lang="fr-FR">
              <a:latin typeface="Franklin Gothic Book" pitchFamily="34" charset="0"/>
            </a:endParaRPr>
          </a:p>
        </p:txBody>
      </p:sp>
      <p:sp>
        <p:nvSpPr>
          <p:cNvPr id="6157" name="AutoShape 14"/>
          <p:cNvSpPr>
            <a:spLocks noChangeArrowheads="1"/>
          </p:cNvSpPr>
          <p:nvPr/>
        </p:nvSpPr>
        <p:spPr bwMode="auto">
          <a:xfrm>
            <a:off x="6804025" y="1701800"/>
            <a:ext cx="1150938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M2</a:t>
            </a:r>
            <a:endParaRPr lang="fr-FR">
              <a:latin typeface="Franklin Gothic Book" pitchFamily="34" charset="0"/>
            </a:endParaRPr>
          </a:p>
        </p:txBody>
      </p:sp>
      <p:sp>
        <p:nvSpPr>
          <p:cNvPr id="6158" name="Oval 15"/>
          <p:cNvSpPr>
            <a:spLocks noChangeArrowheads="1"/>
          </p:cNvSpPr>
          <p:nvPr/>
        </p:nvSpPr>
        <p:spPr bwMode="auto">
          <a:xfrm>
            <a:off x="2700338" y="5011738"/>
            <a:ext cx="6119812" cy="1296987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Franklin Gothic Book" pitchFamily="34" charset="0"/>
              </a:rPr>
              <a:t>Techniques de Recherche</a:t>
            </a:r>
            <a:r>
              <a:rPr lang="fr-FR">
                <a:latin typeface="Franklin Gothic Book" pitchFamily="34" charset="0"/>
              </a:rPr>
              <a:t> </a:t>
            </a:r>
            <a:r>
              <a:rPr lang="fr-FR" b="1">
                <a:latin typeface="Franklin Gothic Book" pitchFamily="34" charset="0"/>
              </a:rPr>
              <a:t>stage et emploi </a:t>
            </a:r>
          </a:p>
          <a:p>
            <a:pPr algn="ctr"/>
            <a:r>
              <a:rPr lang="fr-FR">
                <a:latin typeface="Franklin Gothic Book" pitchFamily="34" charset="0"/>
              </a:rPr>
              <a:t>Organisation et méthodologie </a:t>
            </a:r>
            <a:r>
              <a:rPr lang="fr-FR" b="1">
                <a:latin typeface="Franklin Gothic Book" pitchFamily="34" charset="0"/>
              </a:rPr>
              <a:t>- </a:t>
            </a:r>
            <a:r>
              <a:rPr lang="fr-FR">
                <a:latin typeface="Franklin Gothic Book" pitchFamily="34" charset="0"/>
              </a:rPr>
              <a:t>Rapport stage/activité </a:t>
            </a:r>
          </a:p>
          <a:p>
            <a:pPr algn="ctr"/>
            <a:r>
              <a:rPr lang="fr-FR">
                <a:latin typeface="Franklin Gothic Book" pitchFamily="34" charset="0"/>
              </a:rPr>
              <a:t>Préparation entretien – Lettre motivation+CV</a:t>
            </a: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4641850" y="6461125"/>
            <a:ext cx="450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569325" cy="630237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  <a:cs typeface="Arial" charset="0"/>
              </a:rPr>
              <a:t>Proposition d’organisation des ateliers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755650" y="2276475"/>
            <a:ext cx="1511300" cy="381635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 b="1">
              <a:solidFill>
                <a:schemeClr val="tx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400" b="1">
              <a:solidFill>
                <a:schemeClr val="accent2"/>
              </a:solidFill>
            </a:endParaRPr>
          </a:p>
          <a:p>
            <a:pPr algn="ctr"/>
            <a:endParaRPr lang="fr-FR" sz="1800">
              <a:solidFill>
                <a:schemeClr val="accent2"/>
              </a:solidFill>
            </a:endParaRP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4643438" y="2276475"/>
            <a:ext cx="1511300" cy="381635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 b="1">
              <a:solidFill>
                <a:schemeClr val="tx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400" b="1">
              <a:solidFill>
                <a:schemeClr val="accent2"/>
              </a:solidFill>
            </a:endParaRPr>
          </a:p>
          <a:p>
            <a:pPr algn="ctr"/>
            <a:endParaRPr lang="fr-FR" sz="1800">
              <a:solidFill>
                <a:schemeClr val="accent2"/>
              </a:solidFill>
            </a:endParaRP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2700338" y="2278063"/>
            <a:ext cx="1511300" cy="381635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 b="1"/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400" b="1">
              <a:solidFill>
                <a:schemeClr val="accent2"/>
              </a:solidFill>
            </a:endParaRPr>
          </a:p>
          <a:p>
            <a:pPr algn="ctr"/>
            <a:endParaRPr lang="fr-FR" sz="1800">
              <a:solidFill>
                <a:schemeClr val="accent2"/>
              </a:solidFill>
            </a:endParaRPr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6659563" y="2276475"/>
            <a:ext cx="1511300" cy="3816350"/>
          </a:xfrm>
          <a:prstGeom prst="flowChartAlternateProcess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 b="1">
              <a:solidFill>
                <a:schemeClr val="tx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800" b="1">
              <a:solidFill>
                <a:schemeClr val="accent2"/>
              </a:solidFill>
            </a:endParaRPr>
          </a:p>
          <a:p>
            <a:pPr algn="ctr"/>
            <a:endParaRPr lang="fr-FR" sz="1400" b="1">
              <a:solidFill>
                <a:schemeClr val="accent2"/>
              </a:solidFill>
            </a:endParaRPr>
          </a:p>
          <a:p>
            <a:pPr algn="ctr"/>
            <a:endParaRPr lang="fr-FR" sz="1800">
              <a:solidFill>
                <a:schemeClr val="accent2"/>
              </a:solidFill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84213" y="1052513"/>
            <a:ext cx="7704137" cy="719137"/>
          </a:xfrm>
          <a:prstGeom prst="flowChartAlternateProcess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	</a:t>
            </a:r>
            <a:r>
              <a:rPr lang="fr-FR" sz="1800"/>
              <a:t>ATELIERS SOCLE OPTIONNEL</a:t>
            </a:r>
            <a:r>
              <a:rPr lang="fr-FR" sz="1800" b="1">
                <a:solidFill>
                  <a:schemeClr val="hlink"/>
                </a:solidFill>
              </a:rPr>
              <a:t> 	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843213" y="1771650"/>
            <a:ext cx="1150937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L3</a:t>
            </a:r>
            <a:endParaRPr lang="fr-FR" sz="1800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55650" y="5661025"/>
            <a:ext cx="7416800" cy="361950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Événements : Journées thématiques - Forums stage/emploi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55650" y="2852738"/>
            <a:ext cx="3744913" cy="504825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Droit et réglementation stage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4211638" y="3141663"/>
            <a:ext cx="3960812" cy="720725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Création et gestion entreprise </a:t>
            </a:r>
          </a:p>
          <a:p>
            <a:pPr algn="ctr"/>
            <a:r>
              <a:rPr lang="fr-FR" sz="1800"/>
              <a:t>Droit et réglementation emploi 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971550" y="1771650"/>
            <a:ext cx="1150938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L2</a:t>
            </a:r>
            <a:endParaRPr lang="fr-FR" sz="1800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4787900" y="1771650"/>
            <a:ext cx="1150938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M1</a:t>
            </a:r>
            <a:endParaRPr lang="fr-FR" sz="1800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6804025" y="1773238"/>
            <a:ext cx="115093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/>
              <a:t>M2</a:t>
            </a:r>
            <a:endParaRPr lang="fr-FR" sz="1800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211638" y="2565400"/>
            <a:ext cx="3960812" cy="503238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Préparation et simulation d’entretien</a:t>
            </a: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755650" y="4365625"/>
            <a:ext cx="7416800" cy="647700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Rencontres et  témoignages de professionnels et d’anciens</a:t>
            </a:r>
          </a:p>
          <a:p>
            <a:pPr algn="ctr"/>
            <a:r>
              <a:rPr lang="fr-FR" sz="1800"/>
              <a:t>Interventions thématiques et spécifiques</a:t>
            </a: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755650" y="5157788"/>
            <a:ext cx="7416800" cy="360362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Orientation - Information offre de formation de l’université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5651500" y="3933825"/>
            <a:ext cx="2520950" cy="360363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/>
              <a:t>Bilan personnalisé</a:t>
            </a:r>
          </a:p>
        </p:txBody>
      </p: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4572000" y="64611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579438"/>
            <a:ext cx="5857875" cy="706437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</a:rPr>
              <a:t>Plateforme offre de services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28750"/>
            <a:ext cx="826135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Un site web support </a:t>
            </a:r>
            <a:r>
              <a:rPr lang="fr-FR" sz="180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Information généraliste sur l'orientation et l’IP (ligne éditoriale) </a:t>
            </a:r>
            <a:endParaRPr lang="fr-FR" sz="1800" b="1" smtClean="0"/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Un accès via ENT aux services suivants</a:t>
            </a:r>
            <a:r>
              <a:rPr lang="fr-FR" sz="1800" smtClean="0"/>
              <a:t> (applications avec authentification et gestion de droits d’accès spécifiques)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fr-FR" sz="1800" b="1" smtClean="0"/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Recueil et diffusion d’offres de stages et d'emplois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fr-FR" sz="1800" smtClean="0"/>
              <a:t>	En fonction de son profil et de ses droits, l’étudiant a accès à une banque de stages commune à l’ensemble de l’université. Cette banque est paramétrée pour recevoir automatiquement et de manière visible pour tous, les offres de fournisseurs nationaux (Hobson, I Questa,…) Parallèlement chaque composante ou laboratoire peut déposer, par droit d’accès spécifique des offres à destination exclusive de ces étudiants.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fr-FR" sz="1800" smtClean="0"/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Gestion des conventions de stages en ligne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Suivi d’insertion - Requêtes et statistiques - Enquêtes en ligne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Cv-thèque, carnets d'adresses d'entreprises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smtClean="0"/>
              <a:t>Annuaire des anciens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4572000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8197" name="Picture 6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"/>
            <a:ext cx="1785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7113" y="428625"/>
            <a:ext cx="16954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346075"/>
            <a:ext cx="5500687" cy="868363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</a:rPr>
              <a:t>Plateforme offre de services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000125"/>
            <a:ext cx="8229600" cy="50006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fr-FR" sz="1800" smtClean="0"/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Gestion des conventions de stages en ligne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fr-FR" sz="1800" smtClean="0"/>
              <a:t>	L’étudiant est au cœur du processus de gestion, c’est lui qui remplit sa convention de stage via un système d’allers-retours automatisés pour les validations pédagogiques et administratives entre, son centre de gestion, son tuteur et l’entreprise.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fr-FR" sz="1800" smtClean="0"/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Suivi d’insertion - Requêtes et statistiques - Enquêtes en ligne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fr-FR" sz="1800" smtClean="0"/>
              <a:t>	En fonction des droits d’accès qui auront été définis, les composantes et les services centraux ont la possibilité de créer des requêtes et obtenir les statistiques utiles au pilotage quotidien.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fr-FR" sz="1800" smtClean="0"/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CV-thèque, carnets d'adresses d'entreprises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fr-FR" sz="1800" smtClean="0"/>
              <a:t>	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fr-FR" sz="1800" b="1" smtClean="0"/>
              <a:t>Annuaire des anciens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fr-FR" sz="1800" smtClean="0"/>
              <a:t>	l’ancien diplômé à accès à un certain nombre d’informations partagées avec les autre diplômés.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572000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9221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2071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142875"/>
            <a:ext cx="200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 idx="4294967295"/>
          </p:nvPr>
        </p:nvSpPr>
        <p:spPr>
          <a:xfrm>
            <a:off x="2928938" y="492125"/>
            <a:ext cx="3500437" cy="579438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</a:rPr>
              <a:t>Avantages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4294967295"/>
          </p:nvPr>
        </p:nvSpPr>
        <p:spPr>
          <a:xfrm>
            <a:off x="611188" y="1268413"/>
            <a:ext cx="8229600" cy="4752975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endParaRPr lang="fr-FR" sz="1800" smtClean="0"/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Assurer à tous les étudiants un service performant</a:t>
            </a:r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Assurer aux composantes et à l’établissement un outil de gestion et d’aide au pilotage (statistiques) </a:t>
            </a:r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Satisfaire aux critères de performance du ministère en matière de suivi de l'insertion professionnelle (impact sur la dotation Ministère) </a:t>
            </a:r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Améliorer l'attractivité auprès des lycéens  et la lisibilité auprès des entreprises </a:t>
            </a:r>
          </a:p>
          <a:p>
            <a:pPr eaLnBrk="1" hangingPunct="1"/>
            <a:r>
              <a:rPr lang="fr-FR" sz="2400" smtClean="0">
                <a:latin typeface="Arial" charset="0"/>
                <a:cs typeface="Arial" charset="0"/>
              </a:rPr>
              <a:t>Fidéliser les anciens étudiants (éventuels donateurs, pourvoyeurs en stages et en emplois) </a:t>
            </a:r>
            <a:r>
              <a:rPr lang="fr-FR" sz="2400" b="1" u="sng" smtClean="0">
                <a:latin typeface="Arial" charset="0"/>
                <a:cs typeface="Arial" charset="0"/>
              </a:rPr>
              <a:t/>
            </a:r>
            <a:br>
              <a:rPr lang="fr-FR" sz="2400" b="1" u="sng" smtClean="0">
                <a:latin typeface="Arial" charset="0"/>
                <a:cs typeface="Arial" charset="0"/>
              </a:rPr>
            </a:br>
            <a:endParaRPr lang="fr-FR" sz="2400" smtClean="0">
              <a:latin typeface="Arial" charset="0"/>
              <a:cs typeface="Arial" charset="0"/>
            </a:endParaRPr>
          </a:p>
          <a:p>
            <a:pPr eaLnBrk="1" hangingPunct="1"/>
            <a:endParaRPr lang="fr-FR" sz="2400" smtClean="0">
              <a:latin typeface="Arial" charset="0"/>
              <a:cs typeface="Arial" charset="0"/>
            </a:endParaRPr>
          </a:p>
          <a:p>
            <a:pPr eaLnBrk="1" hangingPunct="1"/>
            <a:endParaRPr lang="fr-FR" sz="1800" smtClean="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572000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solidFill>
                  <a:schemeClr val="tx2"/>
                </a:solidFill>
              </a:rPr>
              <a:t>2ème Colloque International sur l’Employabilité et l’ Insertion Professionnelle </a:t>
            </a:r>
          </a:p>
          <a:p>
            <a:pPr algn="ctr"/>
            <a:r>
              <a:rPr lang="fr-FR" sz="1000">
                <a:solidFill>
                  <a:schemeClr val="tx2"/>
                </a:solidFill>
              </a:rPr>
              <a:t>des Diplômés de l’Enseignement Supérieur; Guelma 10-11 avril 2010</a:t>
            </a:r>
          </a:p>
        </p:txBody>
      </p:sp>
      <p:pic>
        <p:nvPicPr>
          <p:cNvPr id="10245" name="Picture 5" descr="logoU2petitr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2616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8" y="428625"/>
            <a:ext cx="19097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</TotalTime>
  <Words>895</Words>
  <Application>Microsoft Office PowerPoint</Application>
  <PresentationFormat>Affichage à l'écran (4:3)</PresentationFormat>
  <Paragraphs>271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Wingdings</vt:lpstr>
      <vt:lpstr>Times New Roman</vt:lpstr>
      <vt:lpstr>Thème Office</vt:lpstr>
      <vt:lpstr>Diapositive 1</vt:lpstr>
      <vt:lpstr>Diapositive 2</vt:lpstr>
      <vt:lpstr> Les ateliers professionnalisants </vt:lpstr>
      <vt:lpstr>Propositions</vt:lpstr>
      <vt:lpstr>Proposition d’organisation des ateliers</vt:lpstr>
      <vt:lpstr>Proposition d’organisation des ateliers</vt:lpstr>
      <vt:lpstr>Plateforme offre de services</vt:lpstr>
      <vt:lpstr>Plateforme offre de services</vt:lpstr>
      <vt:lpstr>Avantages</vt:lpstr>
      <vt:lpstr>Les RIP</vt:lpstr>
      <vt:lpstr>Autres actions et  chantiers en cours</vt:lpstr>
      <vt:lpstr> salons et forums</vt:lpstr>
      <vt:lpstr>Diapositive 13</vt:lpstr>
      <vt:lpstr>Diapositive 14</vt:lpstr>
      <vt:lpstr>Diapositive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BVE Bureau de la Vie Etudiante</dc:title>
  <dc:creator>muller.m</dc:creator>
  <cp:lastModifiedBy>mesures</cp:lastModifiedBy>
  <cp:revision>263</cp:revision>
  <dcterms:created xsi:type="dcterms:W3CDTF">2009-06-16T10:00:44Z</dcterms:created>
  <dcterms:modified xsi:type="dcterms:W3CDTF">2015-04-02T04:45:34Z</dcterms:modified>
</cp:coreProperties>
</file>